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3"/>
  </p:notesMasterIdLst>
  <p:sldIdLst>
    <p:sldId id="256" r:id="rId2"/>
    <p:sldId id="258" r:id="rId3"/>
    <p:sldId id="257" r:id="rId4"/>
    <p:sldId id="266" r:id="rId5"/>
    <p:sldId id="259" r:id="rId6"/>
    <p:sldId id="267" r:id="rId7"/>
    <p:sldId id="269" r:id="rId8"/>
    <p:sldId id="268" r:id="rId9"/>
    <p:sldId id="275" r:id="rId10"/>
    <p:sldId id="276" r:id="rId11"/>
    <p:sldId id="277" r:id="rId12"/>
    <p:sldId id="260" r:id="rId13"/>
    <p:sldId id="278" r:id="rId14"/>
    <p:sldId id="279" r:id="rId15"/>
    <p:sldId id="280" r:id="rId16"/>
    <p:sldId id="261" r:id="rId17"/>
    <p:sldId id="262" r:id="rId18"/>
    <p:sldId id="281" r:id="rId19"/>
    <p:sldId id="282" r:id="rId20"/>
    <p:sldId id="264" r:id="rId21"/>
    <p:sldId id="283" r:id="rId22"/>
    <p:sldId id="265" r:id="rId23"/>
    <p:sldId id="284" r:id="rId24"/>
    <p:sldId id="271" r:id="rId25"/>
    <p:sldId id="285" r:id="rId26"/>
    <p:sldId id="273" r:id="rId27"/>
    <p:sldId id="286" r:id="rId28"/>
    <p:sldId id="287" r:id="rId29"/>
    <p:sldId id="292" r:id="rId30"/>
    <p:sldId id="293" r:id="rId31"/>
    <p:sldId id="290" r:id="rId32"/>
    <p:sldId id="291" r:id="rId33"/>
    <p:sldId id="294" r:id="rId34"/>
    <p:sldId id="295" r:id="rId35"/>
    <p:sldId id="296" r:id="rId36"/>
    <p:sldId id="297" r:id="rId37"/>
    <p:sldId id="298" r:id="rId38"/>
    <p:sldId id="299" r:id="rId39"/>
    <p:sldId id="301" r:id="rId40"/>
    <p:sldId id="302" r:id="rId41"/>
    <p:sldId id="303"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0"/>
    <p:restoredTop sz="94709"/>
  </p:normalViewPr>
  <p:slideViewPr>
    <p:cSldViewPr snapToGrid="0" snapToObjects="1">
      <p:cViewPr varScale="1">
        <p:scale>
          <a:sx n="92" d="100"/>
          <a:sy n="92" d="100"/>
        </p:scale>
        <p:origin x="14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F498B6-E1BE-4021-85BF-0D1704C82FAF}"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0F866-2833-45DA-B5B7-ED96C6470C85}" type="slidenum">
              <a:rPr lang="en-US" smtClean="0"/>
              <a:t>‹#›</a:t>
            </a:fld>
            <a:endParaRPr lang="en-US"/>
          </a:p>
        </p:txBody>
      </p:sp>
    </p:spTree>
    <p:extLst>
      <p:ext uri="{BB962C8B-B14F-4D97-AF65-F5344CB8AC3E}">
        <p14:creationId xmlns:p14="http://schemas.microsoft.com/office/powerpoint/2010/main" val="278633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20F866-2833-45DA-B5B7-ED96C6470C85}" type="slidenum">
              <a:rPr lang="en-US" smtClean="0"/>
              <a:t>5</a:t>
            </a:fld>
            <a:endParaRPr lang="en-US"/>
          </a:p>
        </p:txBody>
      </p:sp>
    </p:spTree>
    <p:extLst>
      <p:ext uri="{BB962C8B-B14F-4D97-AF65-F5344CB8AC3E}">
        <p14:creationId xmlns:p14="http://schemas.microsoft.com/office/powerpoint/2010/main" val="3318094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97337"/>
            <a:ext cx="9144000" cy="917575"/>
          </a:xfrm>
        </p:spPr>
        <p:txBody>
          <a:bodyPr anchor="b"/>
          <a:lstStyle>
            <a:lvl1pPr algn="ctr">
              <a:defRPr sz="60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5166518"/>
            <a:ext cx="9144000" cy="819945"/>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6727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5850"/>
            <a:ext cx="9232900" cy="60483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00138"/>
            <a:ext cx="3932237" cy="957261"/>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1285875"/>
            <a:ext cx="6172200" cy="45751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00138"/>
            <a:ext cx="3932237" cy="957262"/>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1314450"/>
            <a:ext cx="6172200" cy="4546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26ADBE2-E790-884F-B5E4-12744F2FAD88}" type="datetimeFigureOut">
              <a:rPr lang="en-US" smtClean="0"/>
              <a:t>10/31/2019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9F9A47A-3062-654F-A621-C40C60B2B066}"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9638"/>
            <a:ext cx="9134475" cy="90487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971675"/>
            <a:ext cx="10515600" cy="4229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686" y="4071257"/>
            <a:ext cx="11260898" cy="1023257"/>
          </a:xfrm>
        </p:spPr>
        <p:txBody>
          <a:bodyPr>
            <a:normAutofit/>
          </a:bodyPr>
          <a:lstStyle/>
          <a:p>
            <a:r>
              <a:rPr lang="en-US" sz="4800" dirty="0" smtClean="0"/>
              <a:t>Delegate Update on ASHP’s Summer Meeting</a:t>
            </a:r>
            <a:endParaRPr lang="en-US" sz="4800" dirty="0"/>
          </a:p>
        </p:txBody>
      </p:sp>
      <p:sp>
        <p:nvSpPr>
          <p:cNvPr id="3" name="Subtitle 2"/>
          <p:cNvSpPr>
            <a:spLocks noGrp="1"/>
          </p:cNvSpPr>
          <p:nvPr>
            <p:ph type="subTitle" idx="1"/>
          </p:nvPr>
        </p:nvSpPr>
        <p:spPr>
          <a:xfrm>
            <a:off x="1524000" y="5399314"/>
            <a:ext cx="9144000" cy="957943"/>
          </a:xfrm>
        </p:spPr>
        <p:txBody>
          <a:bodyPr>
            <a:noAutofit/>
          </a:bodyPr>
          <a:lstStyle/>
          <a:p>
            <a:pPr algn="l"/>
            <a:r>
              <a:rPr lang="en-US" sz="2000" dirty="0" smtClean="0"/>
              <a:t>Matt Christie, </a:t>
            </a:r>
            <a:r>
              <a:rPr lang="en-US" sz="2000" dirty="0" err="1" smtClean="0"/>
              <a:t>PharmD</a:t>
            </a:r>
            <a:r>
              <a:rPr lang="en-US" sz="2000" dirty="0" smtClean="0"/>
              <a:t>, BCACP</a:t>
            </a:r>
          </a:p>
          <a:p>
            <a:pPr algn="l"/>
            <a:r>
              <a:rPr lang="en-US" sz="2000" dirty="0" smtClean="0"/>
              <a:t>Katie </a:t>
            </a:r>
            <a:r>
              <a:rPr lang="en-US" sz="2000" dirty="0" err="1" smtClean="0"/>
              <a:t>Sawicki</a:t>
            </a:r>
            <a:r>
              <a:rPr lang="en-US" sz="2000" dirty="0" smtClean="0"/>
              <a:t>, </a:t>
            </a:r>
            <a:r>
              <a:rPr lang="en-US" sz="2000" dirty="0" err="1" smtClean="0"/>
              <a:t>PharmD</a:t>
            </a:r>
            <a:endParaRPr lang="en-US" sz="2000" dirty="0" smtClean="0"/>
          </a:p>
          <a:p>
            <a:pPr algn="l"/>
            <a:endParaRPr lang="en-US" sz="2000" dirty="0"/>
          </a:p>
        </p:txBody>
      </p:sp>
    </p:spTree>
    <p:extLst>
      <p:ext uri="{BB962C8B-B14F-4D97-AF65-F5344CB8AC3E}">
        <p14:creationId xmlns:p14="http://schemas.microsoft.com/office/powerpoint/2010/main" val="769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419905"/>
          </a:xfrm>
        </p:spPr>
        <p:txBody>
          <a:bodyPr>
            <a:normAutofit/>
          </a:bodyPr>
          <a:lstStyle/>
          <a:p>
            <a:r>
              <a:rPr lang="en-US" dirty="0" smtClean="0"/>
              <a:t>2. When is the Open Forum for Members held?</a:t>
            </a:r>
            <a:endParaRPr lang="en-US" dirty="0"/>
          </a:p>
        </p:txBody>
      </p:sp>
      <p:sp>
        <p:nvSpPr>
          <p:cNvPr id="3" name="Content Placeholder 2"/>
          <p:cNvSpPr>
            <a:spLocks noGrp="1"/>
          </p:cNvSpPr>
          <p:nvPr>
            <p:ph idx="1"/>
          </p:nvPr>
        </p:nvSpPr>
        <p:spPr>
          <a:xfrm>
            <a:off x="838200" y="2481943"/>
            <a:ext cx="10515600" cy="3718832"/>
          </a:xfrm>
        </p:spPr>
        <p:txBody>
          <a:bodyPr/>
          <a:lstStyle/>
          <a:p>
            <a:pPr marL="514350" indent="-514350">
              <a:buFont typeface="+mj-lt"/>
              <a:buAutoNum type="alphaLcParenR"/>
            </a:pPr>
            <a:r>
              <a:rPr lang="en-US" dirty="0" smtClean="0"/>
              <a:t>Following all House of Delegate meetings during ASHP’s Summer Meeting</a:t>
            </a:r>
          </a:p>
          <a:p>
            <a:pPr marL="514350" indent="-514350">
              <a:buFont typeface="+mj-lt"/>
              <a:buAutoNum type="alphaLcParenR"/>
            </a:pPr>
            <a:r>
              <a:rPr lang="en-US" dirty="0" smtClean="0"/>
              <a:t>Before the keynote speaker at ASHP’s </a:t>
            </a:r>
            <a:r>
              <a:rPr lang="en-US" dirty="0" err="1" smtClean="0"/>
              <a:t>MidYear</a:t>
            </a:r>
            <a:r>
              <a:rPr lang="en-US" dirty="0"/>
              <a:t> </a:t>
            </a:r>
            <a:r>
              <a:rPr lang="en-US" dirty="0" smtClean="0"/>
              <a:t>Meeting </a:t>
            </a:r>
          </a:p>
          <a:p>
            <a:pPr marL="514350" indent="-514350">
              <a:buFont typeface="+mj-lt"/>
              <a:buAutoNum type="alphaLcParenR"/>
            </a:pPr>
            <a:r>
              <a:rPr lang="en-US" dirty="0" smtClean="0"/>
              <a:t>Before the first meeting of the House of Delegates at Summer Meeting </a:t>
            </a:r>
          </a:p>
          <a:p>
            <a:pPr marL="514350" indent="-514350">
              <a:buFont typeface="+mj-lt"/>
              <a:buAutoNum type="alphaLcParenR"/>
            </a:pPr>
            <a:r>
              <a:rPr lang="en-US" dirty="0" smtClean="0"/>
              <a:t>Online during the March House of Delegates virtual meeting </a:t>
            </a:r>
            <a:endParaRPr lang="en-US" dirty="0"/>
          </a:p>
        </p:txBody>
      </p:sp>
      <p:sp>
        <p:nvSpPr>
          <p:cNvPr id="4" name="Oval 3"/>
          <p:cNvSpPr/>
          <p:nvPr/>
        </p:nvSpPr>
        <p:spPr>
          <a:xfrm>
            <a:off x="214745" y="3796857"/>
            <a:ext cx="11038609" cy="10890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55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9134475" cy="1528762"/>
          </a:xfrm>
        </p:spPr>
        <p:txBody>
          <a:bodyPr>
            <a:normAutofit/>
          </a:bodyPr>
          <a:lstStyle/>
          <a:p>
            <a:r>
              <a:rPr lang="en-US" dirty="0" smtClean="0"/>
              <a:t>Which meetings are done virtually by the House of Delegates</a:t>
            </a:r>
            <a:endParaRPr lang="en-US" dirty="0"/>
          </a:p>
        </p:txBody>
      </p:sp>
      <p:sp>
        <p:nvSpPr>
          <p:cNvPr id="3" name="Content Placeholder 2"/>
          <p:cNvSpPr>
            <a:spLocks noGrp="1"/>
          </p:cNvSpPr>
          <p:nvPr>
            <p:ph idx="1"/>
          </p:nvPr>
        </p:nvSpPr>
        <p:spPr>
          <a:xfrm>
            <a:off x="838200" y="2677885"/>
            <a:ext cx="10515600" cy="3522889"/>
          </a:xfrm>
        </p:spPr>
        <p:txBody>
          <a:bodyPr/>
          <a:lstStyle/>
          <a:p>
            <a:pPr marL="514350" indent="-514350">
              <a:buFont typeface="+mj-lt"/>
              <a:buAutoNum type="alphaLcParenR"/>
            </a:pPr>
            <a:r>
              <a:rPr lang="en-US" dirty="0" smtClean="0"/>
              <a:t>January and March</a:t>
            </a:r>
          </a:p>
          <a:p>
            <a:pPr marL="514350" indent="-514350">
              <a:buFont typeface="+mj-lt"/>
              <a:buAutoNum type="alphaLcParenR"/>
            </a:pPr>
            <a:r>
              <a:rPr lang="en-US" dirty="0" smtClean="0"/>
              <a:t>March and June </a:t>
            </a:r>
          </a:p>
          <a:p>
            <a:pPr marL="514350" indent="-514350">
              <a:buFont typeface="+mj-lt"/>
              <a:buAutoNum type="alphaLcParenR"/>
            </a:pPr>
            <a:r>
              <a:rPr lang="en-US" dirty="0" smtClean="0"/>
              <a:t>March and November</a:t>
            </a:r>
          </a:p>
          <a:p>
            <a:pPr marL="514350" indent="-514350">
              <a:buFont typeface="+mj-lt"/>
              <a:buAutoNum type="alphaLcParenR"/>
            </a:pPr>
            <a:r>
              <a:rPr lang="en-US" dirty="0" smtClean="0"/>
              <a:t>June and November</a:t>
            </a:r>
            <a:endParaRPr lang="en-US" dirty="0"/>
          </a:p>
        </p:txBody>
      </p:sp>
      <p:sp>
        <p:nvSpPr>
          <p:cNvPr id="4" name="Oval 3"/>
          <p:cNvSpPr/>
          <p:nvPr/>
        </p:nvSpPr>
        <p:spPr>
          <a:xfrm>
            <a:off x="838200" y="3657601"/>
            <a:ext cx="4191000" cy="5818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927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Meeting 2019</a:t>
            </a:r>
            <a:endParaRPr lang="en-US" dirty="0"/>
          </a:p>
        </p:txBody>
      </p:sp>
      <p:sp>
        <p:nvSpPr>
          <p:cNvPr id="3" name="Text Placeholder 2"/>
          <p:cNvSpPr>
            <a:spLocks noGrp="1"/>
          </p:cNvSpPr>
          <p:nvPr>
            <p:ph type="body" idx="1"/>
          </p:nvPr>
        </p:nvSpPr>
        <p:spPr/>
        <p:txBody>
          <a:bodyPr/>
          <a:lstStyle/>
          <a:p>
            <a:r>
              <a:rPr lang="en-US" dirty="0" smtClean="0"/>
              <a:t>Recommendations presented to the House </a:t>
            </a:r>
            <a:endParaRPr lang="en-US" dirty="0" smtClean="0"/>
          </a:p>
          <a:p>
            <a:r>
              <a:rPr lang="en-US" dirty="0"/>
              <a:t>The following policies were approved at the 2019 ASHP House of Delegates  </a:t>
            </a:r>
          </a:p>
          <a:p>
            <a:endParaRPr lang="en-US" dirty="0"/>
          </a:p>
        </p:txBody>
      </p:sp>
    </p:spTree>
    <p:extLst>
      <p:ext uri="{BB962C8B-B14F-4D97-AF65-F5344CB8AC3E}">
        <p14:creationId xmlns:p14="http://schemas.microsoft.com/office/powerpoint/2010/main" val="1579453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1901</a:t>
            </a:r>
            <a:r>
              <a:rPr lang="en-US" smtClean="0"/>
              <a:t>: Suicide </a:t>
            </a:r>
            <a:r>
              <a:rPr lang="en-US" dirty="0" smtClean="0"/>
              <a:t>Awareness and Prevention</a:t>
            </a:r>
            <a:endParaRPr lang="en-US" dirty="0"/>
          </a:p>
        </p:txBody>
      </p:sp>
      <p:sp>
        <p:nvSpPr>
          <p:cNvPr id="3" name="Content Placeholder 2"/>
          <p:cNvSpPr>
            <a:spLocks noGrp="1"/>
          </p:cNvSpPr>
          <p:nvPr>
            <p:ph idx="1"/>
          </p:nvPr>
        </p:nvSpPr>
        <p:spPr/>
        <p:txBody>
          <a:bodyPr/>
          <a:lstStyle/>
          <a:p>
            <a:r>
              <a:rPr lang="en-US" dirty="0" smtClean="0"/>
              <a:t>Source of Support:</a:t>
            </a:r>
          </a:p>
          <a:p>
            <a:pPr lvl="1"/>
            <a:r>
              <a:rPr lang="en-US" dirty="0" smtClean="0"/>
              <a:t>Council on Education and Workforce </a:t>
            </a:r>
            <a:r>
              <a:rPr lang="en-US" dirty="0"/>
              <a:t>D</a:t>
            </a:r>
            <a:r>
              <a:rPr lang="en-US" dirty="0" smtClean="0"/>
              <a:t>evelopment</a:t>
            </a:r>
          </a:p>
          <a:p>
            <a:pPr lvl="1"/>
            <a:r>
              <a:rPr lang="en-US" dirty="0" smtClean="0"/>
              <a:t>Council on Pharmacy Management </a:t>
            </a:r>
          </a:p>
          <a:p>
            <a:pPr lvl="1"/>
            <a:r>
              <a:rPr lang="en-US" dirty="0" smtClean="0"/>
              <a:t>Council of pharmacy Practice </a:t>
            </a:r>
          </a:p>
          <a:p>
            <a:pPr lvl="1"/>
            <a:r>
              <a:rPr lang="en-US" dirty="0" smtClean="0"/>
              <a:t>Council on Public Policy</a:t>
            </a:r>
          </a:p>
          <a:p>
            <a:pPr lvl="1"/>
            <a:r>
              <a:rPr lang="en-US" dirty="0" smtClean="0"/>
              <a:t>Council on Therapeutics</a:t>
            </a:r>
          </a:p>
          <a:p>
            <a:r>
              <a:rPr lang="en-US" dirty="0" smtClean="0"/>
              <a:t>This policy was a Joint Council Recommendation </a:t>
            </a:r>
          </a:p>
        </p:txBody>
      </p:sp>
    </p:spTree>
    <p:extLst>
      <p:ext uri="{BB962C8B-B14F-4D97-AF65-F5344CB8AC3E}">
        <p14:creationId xmlns:p14="http://schemas.microsoft.com/office/powerpoint/2010/main" val="1785146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4514"/>
            <a:ext cx="10515600" cy="4523941"/>
          </a:xfrm>
        </p:spPr>
        <p:txBody>
          <a:bodyPr>
            <a:normAutofit fontScale="92500" lnSpcReduction="10000"/>
          </a:bodyPr>
          <a:lstStyle/>
          <a:p>
            <a:r>
              <a:rPr lang="en-US" dirty="0" smtClean="0"/>
              <a:t>To support the goal of zero suicides</a:t>
            </a:r>
          </a:p>
          <a:p>
            <a:r>
              <a:rPr lang="en-US" dirty="0" smtClean="0"/>
              <a:t>To collaborate with key stakeholders in support of suicide awareness and prevention </a:t>
            </a:r>
          </a:p>
          <a:p>
            <a:r>
              <a:rPr lang="en-US" dirty="0" smtClean="0"/>
              <a:t>To acknowledge that optimal suicide awareness and prevention efforts focus both on patients and on the health care workforce </a:t>
            </a:r>
          </a:p>
          <a:p>
            <a:r>
              <a:rPr lang="en-US" dirty="0" smtClean="0"/>
              <a:t>To recognize that </a:t>
            </a:r>
            <a:r>
              <a:rPr lang="en-US" b="1" dirty="0" smtClean="0"/>
              <a:t>pharmacists, as key providers on the patient care team are integral to suicide awareness and prevention efforts</a:t>
            </a:r>
            <a:r>
              <a:rPr lang="en-US" dirty="0" smtClean="0"/>
              <a:t>, and to acknowledge the vital role of other members of the pharmacy workforce in those efforts </a:t>
            </a:r>
          </a:p>
          <a:p>
            <a:r>
              <a:rPr lang="en-US" dirty="0"/>
              <a:t>To foster the use and development of clinically validated tools to aid the pharmacy workforce in assessing the </a:t>
            </a:r>
            <a:r>
              <a:rPr lang="en-US" dirty="0" smtClean="0"/>
              <a:t>influence </a:t>
            </a:r>
            <a:r>
              <a:rPr lang="en-US" dirty="0"/>
              <a:t>of medications and other factors on suicidality </a:t>
            </a:r>
          </a:p>
          <a:p>
            <a:endParaRPr lang="en-US" dirty="0"/>
          </a:p>
        </p:txBody>
      </p:sp>
      <p:sp>
        <p:nvSpPr>
          <p:cNvPr id="4" name="Title 1"/>
          <p:cNvSpPr>
            <a:spLocks noGrp="1"/>
          </p:cNvSpPr>
          <p:nvPr>
            <p:ph type="title"/>
          </p:nvPr>
        </p:nvSpPr>
        <p:spPr/>
        <p:txBody>
          <a:bodyPr>
            <a:normAutofit fontScale="90000"/>
          </a:bodyPr>
          <a:lstStyle/>
          <a:p>
            <a:r>
              <a:rPr lang="en-US" dirty="0" smtClean="0"/>
              <a:t>1901: Suicide Awareness and Prevention</a:t>
            </a:r>
            <a:endParaRPr lang="en-US" dirty="0"/>
          </a:p>
        </p:txBody>
      </p:sp>
    </p:spTree>
    <p:extLst>
      <p:ext uri="{BB962C8B-B14F-4D97-AF65-F5344CB8AC3E}">
        <p14:creationId xmlns:p14="http://schemas.microsoft.com/office/powerpoint/2010/main" val="70727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4514"/>
            <a:ext cx="10515600" cy="4513550"/>
          </a:xfrm>
        </p:spPr>
        <p:txBody>
          <a:bodyPr>
            <a:normAutofit fontScale="85000" lnSpcReduction="20000"/>
          </a:bodyPr>
          <a:lstStyle/>
          <a:p>
            <a:r>
              <a:rPr lang="en-US" dirty="0" smtClean="0"/>
              <a:t>To provide education that assists the pharmacy workforce in their continuing professional development efforts related to suicide awareness and </a:t>
            </a:r>
            <a:r>
              <a:rPr lang="en-US" dirty="0" smtClean="0"/>
              <a:t>prevention </a:t>
            </a:r>
            <a:endParaRPr lang="en-US" dirty="0" smtClean="0"/>
          </a:p>
          <a:p>
            <a:r>
              <a:rPr lang="en-US" b="1" dirty="0" smtClean="0"/>
              <a:t>To support the inclusion of suicide awareness and prevention principles throughout pharmacy curricula and post graduate educational and training programs </a:t>
            </a:r>
          </a:p>
          <a:p>
            <a:r>
              <a:rPr lang="en-US" dirty="0" smtClean="0"/>
              <a:t>To encourage efforts that support the universal education and training of the healthcare providers in suicide awareness and prevention </a:t>
            </a:r>
          </a:p>
          <a:p>
            <a:r>
              <a:rPr lang="en-US" dirty="0" smtClean="0"/>
              <a:t>To advocate for adequate government and healthcare organization funding for suicide awareness and prevention</a:t>
            </a:r>
          </a:p>
          <a:p>
            <a:r>
              <a:rPr lang="en-US" dirty="0" smtClean="0"/>
              <a:t>To enhance awareness of local, state, and national suicide awareness and prevention resources, including the National Suicide Prevention Lifeline funded </a:t>
            </a:r>
            <a:r>
              <a:rPr lang="en-US" dirty="0" smtClean="0"/>
              <a:t>by the </a:t>
            </a:r>
            <a:r>
              <a:rPr lang="en-US" dirty="0" smtClean="0"/>
              <a:t>Substance Abuse and Mental Health Services Administration </a:t>
            </a:r>
          </a:p>
          <a:p>
            <a:r>
              <a:rPr lang="en-US" dirty="0" smtClean="0"/>
              <a:t>To foster education and research on suicide </a:t>
            </a:r>
            <a:r>
              <a:rPr lang="en-US" dirty="0" smtClean="0"/>
              <a:t>awareness </a:t>
            </a:r>
            <a:r>
              <a:rPr lang="en-US" dirty="0" smtClean="0"/>
              <a:t>and prevention </a:t>
            </a:r>
            <a:endParaRPr lang="en-US" dirty="0"/>
          </a:p>
        </p:txBody>
      </p:sp>
      <p:sp>
        <p:nvSpPr>
          <p:cNvPr id="4" name="Title 1"/>
          <p:cNvSpPr>
            <a:spLocks noGrp="1"/>
          </p:cNvSpPr>
          <p:nvPr>
            <p:ph type="title"/>
          </p:nvPr>
        </p:nvSpPr>
        <p:spPr/>
        <p:txBody>
          <a:bodyPr>
            <a:normAutofit fontScale="90000"/>
          </a:bodyPr>
          <a:lstStyle/>
          <a:p>
            <a:r>
              <a:rPr lang="en-US" dirty="0" smtClean="0"/>
              <a:t>1901: Suicide Awareness and Prevention</a:t>
            </a:r>
            <a:endParaRPr lang="en-US" dirty="0"/>
          </a:p>
        </p:txBody>
      </p:sp>
    </p:spTree>
    <p:extLst>
      <p:ext uri="{BB962C8B-B14F-4D97-AF65-F5344CB8AC3E}">
        <p14:creationId xmlns:p14="http://schemas.microsoft.com/office/powerpoint/2010/main" val="287006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6038"/>
            <a:ext cx="9134475" cy="904876"/>
          </a:xfrm>
        </p:spPr>
        <p:txBody>
          <a:bodyPr>
            <a:normAutofit fontScale="90000"/>
          </a:bodyPr>
          <a:lstStyle/>
          <a:p>
            <a:r>
              <a:rPr lang="en-US" dirty="0" smtClean="0"/>
              <a:t>ASHP’s Position: Suicide Awareness and Prevention</a:t>
            </a:r>
            <a:endParaRPr lang="en-US" dirty="0"/>
          </a:p>
        </p:txBody>
      </p:sp>
      <p:sp>
        <p:nvSpPr>
          <p:cNvPr id="3" name="Content Placeholder 2"/>
          <p:cNvSpPr>
            <a:spLocks noGrp="1"/>
          </p:cNvSpPr>
          <p:nvPr>
            <p:ph idx="1"/>
          </p:nvPr>
        </p:nvSpPr>
        <p:spPr>
          <a:xfrm>
            <a:off x="838200" y="2462214"/>
            <a:ext cx="10515600" cy="4229100"/>
          </a:xfrm>
        </p:spPr>
        <p:txBody>
          <a:bodyPr>
            <a:normAutofit/>
          </a:bodyPr>
          <a:lstStyle/>
          <a:p>
            <a:r>
              <a:rPr lang="en-US" dirty="0" smtClean="0"/>
              <a:t>ASHP is committed to providing education and tools to assist pharmacy practitioners in suicide awareness and prevention efforts </a:t>
            </a:r>
          </a:p>
          <a:p>
            <a:r>
              <a:rPr lang="en-US" b="1" dirty="0" smtClean="0"/>
              <a:t>ASHP advocates universal suicide awareness and prevention training for healthcare providers, including pharmacists, via mandatory state education requirements and other means </a:t>
            </a:r>
          </a:p>
          <a:p>
            <a:r>
              <a:rPr lang="en-US" dirty="0" smtClean="0"/>
              <a:t>ASHP joins other organizations in supporting efforts to promote awareness of local, state, and national suicide awareness and prevention resources including the National Suicide Prevention Lifeline </a:t>
            </a:r>
          </a:p>
        </p:txBody>
      </p:sp>
    </p:spTree>
    <p:extLst>
      <p:ext uri="{BB962C8B-B14F-4D97-AF65-F5344CB8AC3E}">
        <p14:creationId xmlns:p14="http://schemas.microsoft.com/office/powerpoint/2010/main" val="1132996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448551"/>
          </a:xfrm>
        </p:spPr>
        <p:txBody>
          <a:bodyPr>
            <a:normAutofit/>
          </a:bodyPr>
          <a:lstStyle/>
          <a:p>
            <a:r>
              <a:rPr lang="en-US" dirty="0" smtClean="0"/>
              <a:t>1902: Safe Administration of Hazardous Drugs </a:t>
            </a:r>
            <a:endParaRPr lang="en-US" dirty="0"/>
          </a:p>
        </p:txBody>
      </p:sp>
      <p:sp>
        <p:nvSpPr>
          <p:cNvPr id="3" name="Content Placeholder 2"/>
          <p:cNvSpPr>
            <a:spLocks noGrp="1"/>
          </p:cNvSpPr>
          <p:nvPr>
            <p:ph idx="1"/>
          </p:nvPr>
        </p:nvSpPr>
        <p:spPr>
          <a:xfrm>
            <a:off x="838200" y="2165683"/>
            <a:ext cx="10515600" cy="4276681"/>
          </a:xfrm>
        </p:spPr>
        <p:txBody>
          <a:bodyPr>
            <a:normAutofit fontScale="92500"/>
          </a:bodyPr>
          <a:lstStyle/>
          <a:p>
            <a:r>
              <a:rPr lang="en-US" dirty="0" smtClean="0"/>
              <a:t>Source: Council </a:t>
            </a:r>
            <a:r>
              <a:rPr lang="en-US" dirty="0" smtClean="0"/>
              <a:t>on Pharmacy Practice </a:t>
            </a:r>
          </a:p>
          <a:p>
            <a:r>
              <a:rPr lang="en-US" dirty="0" smtClean="0"/>
              <a:t>To advocate that health systems proactively conduct an inter-professional assessment of risk for exposure to hazardous drugs during administration when closed-system transfer devices cannot be used</a:t>
            </a:r>
          </a:p>
          <a:p>
            <a:r>
              <a:rPr lang="en-US" b="1" dirty="0" smtClean="0"/>
              <a:t>To advocate for pharmacist involvement in the development of policies, procedures, and operational assessments regarding administration of hazardous drugs when closed-system transfer devices cannot be used</a:t>
            </a:r>
          </a:p>
          <a:p>
            <a:r>
              <a:rPr lang="en-US" dirty="0" smtClean="0"/>
              <a:t>To encouraged device and pharmaceutical manufacturers and the Food and Drug Administration to foster development of closed-system transfer devices compatible, ready to administer hazardous </a:t>
            </a:r>
            <a:r>
              <a:rPr lang="en-US" dirty="0" smtClean="0"/>
              <a:t>drug products </a:t>
            </a:r>
            <a:endParaRPr lang="en-US" dirty="0"/>
          </a:p>
        </p:txBody>
      </p:sp>
    </p:spTree>
    <p:extLst>
      <p:ext uri="{BB962C8B-B14F-4D97-AF65-F5344CB8AC3E}">
        <p14:creationId xmlns:p14="http://schemas.microsoft.com/office/powerpoint/2010/main" val="172333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520742"/>
          </a:xfrm>
        </p:spPr>
        <p:txBody>
          <a:bodyPr>
            <a:normAutofit/>
          </a:bodyPr>
          <a:lstStyle/>
          <a:p>
            <a:r>
              <a:rPr lang="en-US" dirty="0" smtClean="0"/>
              <a:t>ASHP’s position: </a:t>
            </a:r>
            <a:r>
              <a:rPr lang="en-US" dirty="0"/>
              <a:t>Safe Administration of Hazardous Drugs</a:t>
            </a:r>
            <a:r>
              <a:rPr lang="en-US" dirty="0" smtClean="0"/>
              <a:t> </a:t>
            </a:r>
            <a:endParaRPr lang="en-US" dirty="0"/>
          </a:p>
        </p:txBody>
      </p:sp>
      <p:sp>
        <p:nvSpPr>
          <p:cNvPr id="3" name="Content Placeholder 2"/>
          <p:cNvSpPr>
            <a:spLocks noGrp="1"/>
          </p:cNvSpPr>
          <p:nvPr>
            <p:ph idx="1"/>
          </p:nvPr>
        </p:nvSpPr>
        <p:spPr>
          <a:xfrm>
            <a:off x="838200" y="2430379"/>
            <a:ext cx="10515600" cy="3770396"/>
          </a:xfrm>
        </p:spPr>
        <p:txBody>
          <a:bodyPr>
            <a:normAutofit/>
          </a:bodyPr>
          <a:lstStyle/>
          <a:p>
            <a:r>
              <a:rPr lang="en-US" dirty="0" smtClean="0"/>
              <a:t>ASHP </a:t>
            </a:r>
            <a:r>
              <a:rPr lang="en-US" dirty="0" smtClean="0"/>
              <a:t>encourages all healthcare settings to conduct an inter-professional, proactive assessment of the risk of such procedures to assess the potential exposure risk for healthcare providers and identify mitigating measures </a:t>
            </a:r>
          </a:p>
          <a:p>
            <a:r>
              <a:rPr lang="en-US" dirty="0" smtClean="0"/>
              <a:t>Given their depth of knowledge regarding the handling of </a:t>
            </a:r>
            <a:r>
              <a:rPr lang="en-US" dirty="0" smtClean="0"/>
              <a:t>hazardous drug</a:t>
            </a:r>
            <a:r>
              <a:rPr lang="en-US" dirty="0" smtClean="0"/>
              <a:t>s</a:t>
            </a:r>
            <a:r>
              <a:rPr lang="en-US" dirty="0" smtClean="0"/>
              <a:t>, </a:t>
            </a:r>
            <a:r>
              <a:rPr lang="en-US" b="1" dirty="0" smtClean="0"/>
              <a:t>pharmacists should be involved </a:t>
            </a:r>
            <a:r>
              <a:rPr lang="en-US" dirty="0" smtClean="0"/>
              <a:t>in the development of policies, procedures , and operational assessments regarding administration of hazardous drugs in such circumstances  </a:t>
            </a:r>
          </a:p>
        </p:txBody>
      </p:sp>
    </p:spTree>
    <p:extLst>
      <p:ext uri="{BB962C8B-B14F-4D97-AF65-F5344CB8AC3E}">
        <p14:creationId xmlns:p14="http://schemas.microsoft.com/office/powerpoint/2010/main" val="1289075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50695"/>
            <a:ext cx="10515600" cy="3650080"/>
          </a:xfrm>
        </p:spPr>
        <p:txBody>
          <a:bodyPr/>
          <a:lstStyle/>
          <a:p>
            <a:r>
              <a:rPr lang="en-US" dirty="0"/>
              <a:t>Source: Council of Public Policy </a:t>
            </a:r>
          </a:p>
          <a:p>
            <a:r>
              <a:rPr lang="en-US" dirty="0" smtClean="0"/>
              <a:t>To advocate for manufacturers to provide advance notice and justification to the public and healthcare providers in advance of drug price increases</a:t>
            </a:r>
          </a:p>
          <a:p>
            <a:r>
              <a:rPr lang="en-US" dirty="0" smtClean="0"/>
              <a:t>To advocate for transparency in drug product pricing </a:t>
            </a:r>
            <a:endParaRPr lang="en-US" dirty="0"/>
          </a:p>
        </p:txBody>
      </p:sp>
      <p:sp>
        <p:nvSpPr>
          <p:cNvPr id="4" name="Title 1"/>
          <p:cNvSpPr>
            <a:spLocks noGrp="1"/>
          </p:cNvSpPr>
          <p:nvPr>
            <p:ph type="title"/>
          </p:nvPr>
        </p:nvSpPr>
        <p:spPr>
          <a:xfrm>
            <a:off x="838200" y="909637"/>
            <a:ext cx="9134475" cy="1641057"/>
          </a:xfrm>
        </p:spPr>
        <p:txBody>
          <a:bodyPr>
            <a:normAutofit/>
          </a:bodyPr>
          <a:lstStyle/>
          <a:p>
            <a:r>
              <a:rPr lang="en-US" dirty="0" smtClean="0"/>
              <a:t>1904: Notification of Drug Product Price Increases</a:t>
            </a:r>
            <a:endParaRPr lang="en-US" dirty="0"/>
          </a:p>
        </p:txBody>
      </p:sp>
    </p:spTree>
    <p:extLst>
      <p:ext uri="{BB962C8B-B14F-4D97-AF65-F5344CB8AC3E}">
        <p14:creationId xmlns:p14="http://schemas.microsoft.com/office/powerpoint/2010/main" val="1481221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disclosure</a:t>
            </a:r>
          </a:p>
        </p:txBody>
      </p:sp>
      <p:sp>
        <p:nvSpPr>
          <p:cNvPr id="3" name="Content Placeholder 2"/>
          <p:cNvSpPr>
            <a:spLocks noGrp="1"/>
          </p:cNvSpPr>
          <p:nvPr>
            <p:ph idx="1"/>
          </p:nvPr>
        </p:nvSpPr>
        <p:spPr/>
        <p:txBody>
          <a:bodyPr/>
          <a:lstStyle/>
          <a:p>
            <a:r>
              <a:rPr lang="en-US" dirty="0" smtClean="0"/>
              <a:t>I(We) </a:t>
            </a:r>
            <a:r>
              <a:rPr lang="en-US" dirty="0"/>
              <a:t>have no conflicts of </a:t>
            </a:r>
            <a:r>
              <a:rPr lang="en-US" dirty="0" smtClean="0"/>
              <a:t>interest to disclose</a:t>
            </a:r>
            <a:endParaRPr lang="en-US" dirty="0"/>
          </a:p>
          <a:p>
            <a:endParaRPr lang="en-US" dirty="0"/>
          </a:p>
        </p:txBody>
      </p:sp>
    </p:spTree>
    <p:extLst>
      <p:ext uri="{BB962C8B-B14F-4D97-AF65-F5344CB8AC3E}">
        <p14:creationId xmlns:p14="http://schemas.microsoft.com/office/powerpoint/2010/main" val="1490607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592929"/>
          </a:xfrm>
        </p:spPr>
        <p:txBody>
          <a:bodyPr>
            <a:normAutofit/>
          </a:bodyPr>
          <a:lstStyle/>
          <a:p>
            <a:r>
              <a:rPr lang="en-US" dirty="0" smtClean="0"/>
              <a:t>ASHP’s position: Notification of Drug Product Price Increases</a:t>
            </a:r>
            <a:endParaRPr lang="en-US" dirty="0"/>
          </a:p>
        </p:txBody>
      </p:sp>
      <p:sp>
        <p:nvSpPr>
          <p:cNvPr id="3" name="Content Placeholder 2"/>
          <p:cNvSpPr>
            <a:spLocks noGrp="1"/>
          </p:cNvSpPr>
          <p:nvPr>
            <p:ph idx="1"/>
          </p:nvPr>
        </p:nvSpPr>
        <p:spPr>
          <a:xfrm>
            <a:off x="838200" y="2502567"/>
            <a:ext cx="10515600" cy="3698207"/>
          </a:xfrm>
        </p:spPr>
        <p:txBody>
          <a:bodyPr/>
          <a:lstStyle/>
          <a:p>
            <a:r>
              <a:rPr lang="en-US" dirty="0" smtClean="0"/>
              <a:t>ASHP advocates for manufacturers to provide notice and justification to the public and healthcare providers in advance of drug price increases</a:t>
            </a:r>
          </a:p>
          <a:p>
            <a:r>
              <a:rPr lang="en-US" dirty="0" smtClean="0"/>
              <a:t>ASHP advocates for transparency in drug product pricing decisions </a:t>
            </a:r>
          </a:p>
          <a:p>
            <a:r>
              <a:rPr lang="en-US" dirty="0" smtClean="0"/>
              <a:t>The intension is to </a:t>
            </a:r>
            <a:r>
              <a:rPr lang="en-US" b="1" dirty="0" smtClean="0"/>
              <a:t>increase public knowledge concerning pricing decisions made by different parties</a:t>
            </a:r>
            <a:r>
              <a:rPr lang="en-US" dirty="0" smtClean="0"/>
              <a:t> in the drug product supply chain (</a:t>
            </a:r>
            <a:r>
              <a:rPr lang="en-US" dirty="0" err="1" smtClean="0"/>
              <a:t>ie</a:t>
            </a:r>
            <a:r>
              <a:rPr lang="en-US" dirty="0" smtClean="0"/>
              <a:t>. </a:t>
            </a:r>
            <a:r>
              <a:rPr lang="en-US" dirty="0" smtClean="0"/>
              <a:t>manufacturers</a:t>
            </a:r>
            <a:r>
              <a:rPr lang="en-US" dirty="0" smtClean="0"/>
              <a:t>, distributors, PBMs, group purchasing organizations) who may influence drug product prices </a:t>
            </a:r>
            <a:endParaRPr lang="en-US" dirty="0"/>
          </a:p>
        </p:txBody>
      </p:sp>
    </p:spTree>
    <p:extLst>
      <p:ext uri="{BB962C8B-B14F-4D97-AF65-F5344CB8AC3E}">
        <p14:creationId xmlns:p14="http://schemas.microsoft.com/office/powerpoint/2010/main" val="191127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4514"/>
            <a:ext cx="10515600" cy="4560885"/>
          </a:xfrm>
        </p:spPr>
        <p:txBody>
          <a:bodyPr>
            <a:normAutofit fontScale="77500" lnSpcReduction="20000"/>
          </a:bodyPr>
          <a:lstStyle/>
          <a:p>
            <a:r>
              <a:rPr lang="en-US" dirty="0" smtClean="0"/>
              <a:t>Source: Council on Public Policy </a:t>
            </a:r>
          </a:p>
          <a:p>
            <a:r>
              <a:rPr lang="en-US" b="1" dirty="0" smtClean="0"/>
              <a:t>To advocate for ongoing federal evaluation of whether drug product shortages present risks to national security </a:t>
            </a:r>
          </a:p>
          <a:p>
            <a:r>
              <a:rPr lang="en-US" dirty="0" smtClean="0"/>
              <a:t>To advocate that drug products manufacturers be required to disclose manufacturing sites and sources of active pharmaceutical ingredients to facilitate such a risk assessment </a:t>
            </a:r>
          </a:p>
          <a:p>
            <a:r>
              <a:rPr lang="en-US" b="1" dirty="0" smtClean="0"/>
              <a:t>To recommend that the Food and Drug Administration require drug product manufacturers to have contingency plans for maintaining drug supplies </a:t>
            </a:r>
          </a:p>
          <a:p>
            <a:r>
              <a:rPr lang="en-US" dirty="0" smtClean="0"/>
              <a:t>To advocate that drug product manufacturers be required to provide a specific reason for a shortage and an estimated timeline for resolution in their Food an Drug Administration Safety and Innovation Act notifications to FDA</a:t>
            </a:r>
          </a:p>
          <a:p>
            <a:r>
              <a:rPr lang="en-US" dirty="0" smtClean="0"/>
              <a:t>To advocate that FDA be required to provide quality ratings for 503B outsourcing facilities preparing copies of drug products under the exemption for products on FDA’s shortage list </a:t>
            </a:r>
          </a:p>
          <a:p>
            <a:r>
              <a:rPr lang="en-US" dirty="0" smtClean="0"/>
              <a:t>To advocate that the Federal Trade Commission be required to evaluate the potential for drug product supply chain interruptions when considering manufacturer consolidations  </a:t>
            </a:r>
            <a:endParaRPr lang="en-US" dirty="0"/>
          </a:p>
        </p:txBody>
      </p:sp>
      <p:sp>
        <p:nvSpPr>
          <p:cNvPr id="4" name="Title 1"/>
          <p:cNvSpPr>
            <a:spLocks noGrp="1"/>
          </p:cNvSpPr>
          <p:nvPr>
            <p:ph type="title"/>
          </p:nvPr>
        </p:nvSpPr>
        <p:spPr/>
        <p:txBody>
          <a:bodyPr/>
          <a:lstStyle/>
          <a:p>
            <a:r>
              <a:rPr lang="en-US" dirty="0" smtClean="0"/>
              <a:t>1905: Mitigating Drug Product Shortage </a:t>
            </a:r>
            <a:endParaRPr lang="en-US" dirty="0"/>
          </a:p>
        </p:txBody>
      </p:sp>
    </p:spTree>
    <p:extLst>
      <p:ext uri="{BB962C8B-B14F-4D97-AF65-F5344CB8AC3E}">
        <p14:creationId xmlns:p14="http://schemas.microsoft.com/office/powerpoint/2010/main" val="820640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448551"/>
          </a:xfrm>
        </p:spPr>
        <p:txBody>
          <a:bodyPr>
            <a:normAutofit/>
          </a:bodyPr>
          <a:lstStyle/>
          <a:p>
            <a:r>
              <a:rPr lang="en-US" dirty="0" smtClean="0"/>
              <a:t>ASHP’s Position: Mitigating Drug Product Shortage </a:t>
            </a:r>
            <a:endParaRPr lang="en-US" dirty="0"/>
          </a:p>
        </p:txBody>
      </p:sp>
      <p:sp>
        <p:nvSpPr>
          <p:cNvPr id="3" name="Content Placeholder 2"/>
          <p:cNvSpPr>
            <a:spLocks noGrp="1"/>
          </p:cNvSpPr>
          <p:nvPr>
            <p:ph idx="1"/>
          </p:nvPr>
        </p:nvSpPr>
        <p:spPr>
          <a:xfrm>
            <a:off x="838200" y="2358189"/>
            <a:ext cx="10515600" cy="3842586"/>
          </a:xfrm>
        </p:spPr>
        <p:txBody>
          <a:bodyPr>
            <a:normAutofit fontScale="92500"/>
          </a:bodyPr>
          <a:lstStyle/>
          <a:p>
            <a:r>
              <a:rPr lang="en-US" dirty="0" smtClean="0"/>
              <a:t>In 2017 ASHP convened a meeting of healthcare professional organizations to review and identify new opportunities to address the ongoing supply chain and patient care challenges associated with drug product shortages</a:t>
            </a:r>
          </a:p>
          <a:p>
            <a:r>
              <a:rPr lang="en-US" dirty="0" smtClean="0"/>
              <a:t>They examined how the 2012 FDA Safety and Innovation Act has impacted drug product shortages and made recommendations to prevent and mitigate future shortages. </a:t>
            </a:r>
          </a:p>
          <a:p>
            <a:r>
              <a:rPr lang="en-US" b="1" dirty="0" smtClean="0"/>
              <a:t>To avoid future drug product shortages, the Federal Trade Commission should be required to evaluate the potential for drug product supply chain interruptions when considering manufacturer consolidations </a:t>
            </a:r>
            <a:endParaRPr lang="en-US" b="1" dirty="0"/>
          </a:p>
        </p:txBody>
      </p:sp>
    </p:spTree>
    <p:extLst>
      <p:ext uri="{BB962C8B-B14F-4D97-AF65-F5344CB8AC3E}">
        <p14:creationId xmlns:p14="http://schemas.microsoft.com/office/powerpoint/2010/main" val="1291782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Source: Council on Public Policy </a:t>
            </a:r>
          </a:p>
          <a:p>
            <a:r>
              <a:rPr lang="en-US" dirty="0" smtClean="0"/>
              <a:t>To advocate for states to allow any pharmacist, during a declared emergency, to dispense without a prescription an emergency supply of a drug product in quantities that meet the needs of patients </a:t>
            </a:r>
            <a:endParaRPr lang="en-US" dirty="0"/>
          </a:p>
        </p:txBody>
      </p:sp>
      <p:sp>
        <p:nvSpPr>
          <p:cNvPr id="4" name="Title 1"/>
          <p:cNvSpPr>
            <a:spLocks noGrp="1"/>
          </p:cNvSpPr>
          <p:nvPr>
            <p:ph type="title"/>
          </p:nvPr>
        </p:nvSpPr>
        <p:spPr/>
        <p:txBody>
          <a:bodyPr>
            <a:normAutofit fontScale="90000"/>
          </a:bodyPr>
          <a:lstStyle/>
          <a:p>
            <a:r>
              <a:rPr lang="en-US" dirty="0" smtClean="0"/>
              <a:t>1906: Emergency Supplies of Drug Products</a:t>
            </a:r>
            <a:endParaRPr lang="en-US" dirty="0"/>
          </a:p>
        </p:txBody>
      </p:sp>
    </p:spTree>
    <p:extLst>
      <p:ext uri="{BB962C8B-B14F-4D97-AF65-F5344CB8AC3E}">
        <p14:creationId xmlns:p14="http://schemas.microsoft.com/office/powerpoint/2010/main" val="1408071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761374"/>
          </a:xfrm>
        </p:spPr>
        <p:txBody>
          <a:bodyPr>
            <a:normAutofit/>
          </a:bodyPr>
          <a:lstStyle/>
          <a:p>
            <a:r>
              <a:rPr lang="en-US" dirty="0" smtClean="0"/>
              <a:t>ASHP’s Position: Emergency Supplies of Drug Products</a:t>
            </a:r>
            <a:endParaRPr lang="en-US" dirty="0"/>
          </a:p>
        </p:txBody>
      </p:sp>
      <p:sp>
        <p:nvSpPr>
          <p:cNvPr id="3" name="Content Placeholder 2"/>
          <p:cNvSpPr>
            <a:spLocks noGrp="1"/>
          </p:cNvSpPr>
          <p:nvPr>
            <p:ph idx="1"/>
          </p:nvPr>
        </p:nvSpPr>
        <p:spPr>
          <a:xfrm>
            <a:off x="838200" y="2671011"/>
            <a:ext cx="10515600" cy="3529764"/>
          </a:xfrm>
        </p:spPr>
        <p:txBody>
          <a:bodyPr>
            <a:normAutofit/>
          </a:bodyPr>
          <a:lstStyle/>
          <a:p>
            <a:r>
              <a:rPr lang="en-US" dirty="0" smtClean="0"/>
              <a:t>Advocate for states to expand access to prescription drug products during declared emergencies </a:t>
            </a:r>
          </a:p>
          <a:p>
            <a:pPr lvl="1"/>
            <a:r>
              <a:rPr lang="en-US" dirty="0" smtClean="0"/>
              <a:t>The inclusion or exclusion of controlled substances in this policy will be state specific </a:t>
            </a:r>
            <a:endParaRPr lang="en-US" dirty="0" smtClean="0"/>
          </a:p>
          <a:p>
            <a:r>
              <a:rPr lang="en-US" dirty="0" smtClean="0"/>
              <a:t>Some </a:t>
            </a:r>
            <a:r>
              <a:rPr lang="en-US" dirty="0" smtClean="0"/>
              <a:t>states already allow for this, but some are limited to a 72 hour emergency supply </a:t>
            </a:r>
          </a:p>
          <a:p>
            <a:pPr lvl="1"/>
            <a:r>
              <a:rPr lang="en-US" dirty="0" smtClean="0"/>
              <a:t>Many states of emergency last longer than 72 hours, in California, pharmacist are empowered to use their professional judgment when determining the quantity for an emergency fill </a:t>
            </a:r>
            <a:endParaRPr lang="en-US" dirty="0"/>
          </a:p>
        </p:txBody>
      </p:sp>
    </p:spTree>
    <p:extLst>
      <p:ext uri="{BB962C8B-B14F-4D97-AF65-F5344CB8AC3E}">
        <p14:creationId xmlns:p14="http://schemas.microsoft.com/office/powerpoint/2010/main" val="1172347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66999"/>
            <a:ext cx="10515600" cy="3806537"/>
          </a:xfrm>
        </p:spPr>
        <p:txBody>
          <a:bodyPr>
            <a:normAutofit fontScale="70000" lnSpcReduction="20000"/>
          </a:bodyPr>
          <a:lstStyle/>
          <a:p>
            <a:r>
              <a:rPr lang="en-US" dirty="0" smtClean="0"/>
              <a:t>Source: </a:t>
            </a:r>
            <a:r>
              <a:rPr lang="en-US" dirty="0" smtClean="0"/>
              <a:t>Council </a:t>
            </a:r>
            <a:r>
              <a:rPr lang="en-US" dirty="0" smtClean="0"/>
              <a:t>on Public Policy </a:t>
            </a:r>
          </a:p>
          <a:p>
            <a:r>
              <a:rPr lang="en-US" b="1" dirty="0" smtClean="0"/>
              <a:t>To advocate expansion of collaborative practice agreements in which the prescriber and pharmacist agree upon the condition under which the pharmacist initiates, monitors, and adjusts a patient’s drug and non-drug therapy </a:t>
            </a:r>
          </a:p>
          <a:p>
            <a:r>
              <a:rPr lang="en-US" dirty="0" smtClean="0"/>
              <a:t>To support (1) the development (as a professional initiative by pharmacist associations rather than as a government </a:t>
            </a:r>
            <a:r>
              <a:rPr lang="en-US" dirty="0" smtClean="0"/>
              <a:t>activity) </a:t>
            </a:r>
            <a:r>
              <a:rPr lang="en-US" dirty="0" smtClean="0"/>
              <a:t>of national standards for determining a pharmacist's competence to provided medication management services and (2) the appropriate use of these standards by clinical privileging </a:t>
            </a:r>
            <a:r>
              <a:rPr lang="en-US" dirty="0" smtClean="0"/>
              <a:t>systems, </a:t>
            </a:r>
            <a:r>
              <a:rPr lang="en-US" dirty="0" smtClean="0"/>
              <a:t>government </a:t>
            </a:r>
            <a:r>
              <a:rPr lang="en-US" dirty="0" smtClean="0"/>
              <a:t>authorities, </a:t>
            </a:r>
            <a:r>
              <a:rPr lang="en-US" dirty="0" smtClean="0"/>
              <a:t>and public or </a:t>
            </a:r>
            <a:r>
              <a:rPr lang="en-US" dirty="0" smtClean="0"/>
              <a:t>their-party </a:t>
            </a:r>
            <a:r>
              <a:rPr lang="en-US" dirty="0" smtClean="0"/>
              <a:t>payers </a:t>
            </a:r>
          </a:p>
          <a:p>
            <a:r>
              <a:rPr lang="en-US" b="1" dirty="0" smtClean="0"/>
              <a:t>To advocate pharmacists be included as providers in medical staff bylaws</a:t>
            </a:r>
          </a:p>
          <a:p>
            <a:r>
              <a:rPr lang="en-US" dirty="0" smtClean="0"/>
              <a:t>To support the use of credentialing and/or clinical privileging by hospitals, health systems, and payers in a manner that is consistent with other healthcare professionals to assess a pharmacist's competence to engage in medication management services within the hospital or health system </a:t>
            </a:r>
            <a:endParaRPr lang="en-US" dirty="0"/>
          </a:p>
        </p:txBody>
      </p:sp>
      <p:sp>
        <p:nvSpPr>
          <p:cNvPr id="4" name="Title 1"/>
          <p:cNvSpPr>
            <a:spLocks noGrp="1"/>
          </p:cNvSpPr>
          <p:nvPr>
            <p:ph type="title"/>
          </p:nvPr>
        </p:nvSpPr>
        <p:spPr>
          <a:xfrm>
            <a:off x="1220585" y="909637"/>
            <a:ext cx="9134475" cy="1757362"/>
          </a:xfrm>
        </p:spPr>
        <p:txBody>
          <a:bodyPr>
            <a:normAutofit fontScale="90000"/>
          </a:bodyPr>
          <a:lstStyle/>
          <a:p>
            <a:r>
              <a:rPr lang="en-US" dirty="0" smtClean="0"/>
              <a:t>1907: Credentialing and Privileging by Regulators, Payers, and Providers for Collaborative Practice </a:t>
            </a:r>
            <a:endParaRPr lang="en-US" dirty="0"/>
          </a:p>
        </p:txBody>
      </p:sp>
    </p:spTree>
    <p:extLst>
      <p:ext uri="{BB962C8B-B14F-4D97-AF65-F5344CB8AC3E}">
        <p14:creationId xmlns:p14="http://schemas.microsoft.com/office/powerpoint/2010/main" val="7619063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5581"/>
            <a:ext cx="9134475" cy="1768248"/>
          </a:xfrm>
        </p:spPr>
        <p:txBody>
          <a:bodyPr>
            <a:normAutofit fontScale="90000"/>
          </a:bodyPr>
          <a:lstStyle/>
          <a:p>
            <a:r>
              <a:rPr lang="en-US" dirty="0" smtClean="0"/>
              <a:t>ASHP’s Position: Credentialing and Privileging by Regulators, Payers, and Providers for Collaborative Practice </a:t>
            </a:r>
            <a:endParaRPr lang="en-US" dirty="0"/>
          </a:p>
        </p:txBody>
      </p:sp>
      <p:sp>
        <p:nvSpPr>
          <p:cNvPr id="3" name="Content Placeholder 2"/>
          <p:cNvSpPr>
            <a:spLocks noGrp="1"/>
          </p:cNvSpPr>
          <p:nvPr>
            <p:ph idx="1"/>
          </p:nvPr>
        </p:nvSpPr>
        <p:spPr>
          <a:xfrm>
            <a:off x="838200" y="2873829"/>
            <a:ext cx="10515600" cy="3326946"/>
          </a:xfrm>
        </p:spPr>
        <p:txBody>
          <a:bodyPr>
            <a:normAutofit/>
          </a:bodyPr>
          <a:lstStyle/>
          <a:p>
            <a:r>
              <a:rPr lang="en-US" dirty="0" smtClean="0"/>
              <a:t>ASHP supports collaborative practice and advocates its expansion</a:t>
            </a:r>
          </a:p>
          <a:p>
            <a:r>
              <a:rPr lang="en-US" b="1" dirty="0" smtClean="0"/>
              <a:t>Goal: Recognizing and paying pharmacists for medication management services </a:t>
            </a:r>
          </a:p>
          <a:p>
            <a:r>
              <a:rPr lang="en-US" dirty="0" smtClean="0"/>
              <a:t>ASHP supports a professional initiative to develop national standards for determining pharmacist competence and the appropriate use of these standards by clinical privileging systems, governments, and public or third-party payers </a:t>
            </a:r>
            <a:endParaRPr lang="en-US" dirty="0"/>
          </a:p>
        </p:txBody>
      </p:sp>
    </p:spTree>
    <p:extLst>
      <p:ext uri="{BB962C8B-B14F-4D97-AF65-F5344CB8AC3E}">
        <p14:creationId xmlns:p14="http://schemas.microsoft.com/office/powerpoint/2010/main" val="630232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1910: Therapeutic Use of Cannabidiol </a:t>
            </a:r>
            <a:endParaRPr lang="en-US" dirty="0"/>
          </a:p>
        </p:txBody>
      </p:sp>
      <p:sp>
        <p:nvSpPr>
          <p:cNvPr id="3" name="Content Placeholder 2"/>
          <p:cNvSpPr>
            <a:spLocks noGrp="1"/>
          </p:cNvSpPr>
          <p:nvPr>
            <p:ph idx="1"/>
          </p:nvPr>
        </p:nvSpPr>
        <p:spPr/>
        <p:txBody>
          <a:bodyPr>
            <a:normAutofit/>
          </a:bodyPr>
          <a:lstStyle/>
          <a:p>
            <a:r>
              <a:rPr lang="en-US" dirty="0" smtClean="0"/>
              <a:t>Source: Council on Therapeutics </a:t>
            </a:r>
          </a:p>
          <a:p>
            <a:r>
              <a:rPr lang="en-US" dirty="0" smtClean="0"/>
              <a:t>To support continued research and to provide education on the therapeutic uses, adverse effects, and drug interactions of cannabidiol (CBD) </a:t>
            </a:r>
          </a:p>
          <a:p>
            <a:r>
              <a:rPr lang="en-US" dirty="0" smtClean="0"/>
              <a:t>To oppose </a:t>
            </a:r>
            <a:r>
              <a:rPr lang="en-US" dirty="0" smtClean="0"/>
              <a:t>use </a:t>
            </a:r>
            <a:r>
              <a:rPr lang="en-US" dirty="0" smtClean="0"/>
              <a:t>of CBD-containing products not regulated by the Food and Drug Administration </a:t>
            </a:r>
          </a:p>
          <a:p>
            <a:r>
              <a:rPr lang="en-US" b="1" dirty="0" smtClean="0"/>
              <a:t>To advocate for enhanced public education regarding safe use of CBD-containing products </a:t>
            </a:r>
          </a:p>
        </p:txBody>
      </p:sp>
    </p:spTree>
    <p:extLst>
      <p:ext uri="{BB962C8B-B14F-4D97-AF65-F5344CB8AC3E}">
        <p14:creationId xmlns:p14="http://schemas.microsoft.com/office/powerpoint/2010/main" val="1221893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51313"/>
            <a:ext cx="10515600" cy="3849461"/>
          </a:xfrm>
        </p:spPr>
        <p:txBody>
          <a:bodyPr>
            <a:normAutofit fontScale="92500" lnSpcReduction="10000"/>
          </a:bodyPr>
          <a:lstStyle/>
          <a:p>
            <a:r>
              <a:rPr lang="en-US" dirty="0" smtClean="0"/>
              <a:t>ASHP opposes use of CBD-containing products not regulated by FDA in research and patient </a:t>
            </a:r>
            <a:r>
              <a:rPr lang="en-US" dirty="0" smtClean="0"/>
              <a:t>care. </a:t>
            </a:r>
            <a:r>
              <a:rPr lang="en-US" dirty="0" smtClean="0"/>
              <a:t>Further, due to concerns that patients may substitute unapproved cannabis-derivative products for the FDA-approved drug or confuse the </a:t>
            </a:r>
            <a:r>
              <a:rPr lang="en-US" dirty="0" smtClean="0"/>
              <a:t>two</a:t>
            </a:r>
          </a:p>
          <a:p>
            <a:pPr lvl="1"/>
            <a:r>
              <a:rPr lang="en-US" b="1" dirty="0" smtClean="0"/>
              <a:t>ASHP </a:t>
            </a:r>
            <a:r>
              <a:rPr lang="en-US" b="1" dirty="0" smtClean="0"/>
              <a:t>advocates for enhanced patient and public education regarding safe use of CBD-containing products</a:t>
            </a:r>
          </a:p>
          <a:p>
            <a:r>
              <a:rPr lang="en-US" dirty="0" smtClean="0"/>
              <a:t>ASHP encourages </a:t>
            </a:r>
            <a:r>
              <a:rPr lang="en-US" dirty="0" smtClean="0"/>
              <a:t>pharmacist take a leadership role in this </a:t>
            </a:r>
            <a:r>
              <a:rPr lang="en-US" dirty="0" smtClean="0"/>
              <a:t>efforts </a:t>
            </a:r>
          </a:p>
          <a:p>
            <a:r>
              <a:rPr lang="en-US" dirty="0" smtClean="0"/>
              <a:t>ASHP </a:t>
            </a:r>
            <a:r>
              <a:rPr lang="en-US" dirty="0" smtClean="0"/>
              <a:t>encourages research on the potential therapeutic uses, adverse effects, and drug interactions of CBD, and is committed to </a:t>
            </a:r>
            <a:r>
              <a:rPr lang="en-US" dirty="0" smtClean="0"/>
              <a:t>providing </a:t>
            </a:r>
            <a:r>
              <a:rPr lang="en-US" dirty="0" smtClean="0"/>
              <a:t>education to pharmacists and other healthcare providers on those topics </a:t>
            </a:r>
            <a:endParaRPr lang="en-US" dirty="0"/>
          </a:p>
        </p:txBody>
      </p:sp>
      <p:sp>
        <p:nvSpPr>
          <p:cNvPr id="4" name="Title 1"/>
          <p:cNvSpPr>
            <a:spLocks noGrp="1"/>
          </p:cNvSpPr>
          <p:nvPr>
            <p:ph type="title"/>
          </p:nvPr>
        </p:nvSpPr>
        <p:spPr>
          <a:xfrm>
            <a:off x="838200" y="909637"/>
            <a:ext cx="9134475" cy="1441675"/>
          </a:xfrm>
        </p:spPr>
        <p:txBody>
          <a:bodyPr>
            <a:normAutofit/>
          </a:bodyPr>
          <a:lstStyle/>
          <a:p>
            <a:r>
              <a:rPr lang="en-US" dirty="0" smtClean="0"/>
              <a:t>ASHP’s Position: Therapeutic Use of Cannabidiol </a:t>
            </a:r>
            <a:endParaRPr lang="en-US" dirty="0"/>
          </a:p>
        </p:txBody>
      </p:sp>
    </p:spTree>
    <p:extLst>
      <p:ext uri="{BB962C8B-B14F-4D97-AF65-F5344CB8AC3E}">
        <p14:creationId xmlns:p14="http://schemas.microsoft.com/office/powerpoint/2010/main" val="2123746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463447"/>
          </a:xfrm>
        </p:spPr>
        <p:txBody>
          <a:bodyPr>
            <a:normAutofit/>
          </a:bodyPr>
          <a:lstStyle/>
          <a:p>
            <a:r>
              <a:rPr lang="en-US" dirty="0" smtClean="0"/>
              <a:t>1911: Pharmacy Expertise in Sterile Compounding </a:t>
            </a:r>
            <a:endParaRPr lang="en-US" dirty="0"/>
          </a:p>
        </p:txBody>
      </p:sp>
      <p:sp>
        <p:nvSpPr>
          <p:cNvPr id="3" name="Content Placeholder 2"/>
          <p:cNvSpPr>
            <a:spLocks noGrp="1"/>
          </p:cNvSpPr>
          <p:nvPr>
            <p:ph idx="1"/>
          </p:nvPr>
        </p:nvSpPr>
        <p:spPr>
          <a:xfrm>
            <a:off x="838200" y="2373085"/>
            <a:ext cx="10515600" cy="3827689"/>
          </a:xfrm>
        </p:spPr>
        <p:txBody>
          <a:bodyPr>
            <a:normAutofit fontScale="92500" lnSpcReduction="10000"/>
          </a:bodyPr>
          <a:lstStyle/>
          <a:p>
            <a:r>
              <a:rPr lang="en-US" dirty="0" smtClean="0"/>
              <a:t>Source: Council on Education and Workforce Development </a:t>
            </a:r>
          </a:p>
          <a:p>
            <a:r>
              <a:rPr lang="en-US" dirty="0" smtClean="0"/>
              <a:t>To support colleges of pharmacy in providing sterile compounding and aseptic technique instruction in didactic and experiential curricula that reflect the needs of the workforce </a:t>
            </a:r>
          </a:p>
          <a:p>
            <a:r>
              <a:rPr lang="en-US" b="1" dirty="0" smtClean="0"/>
              <a:t>To promote the use of sterile compounding training programs to foster an increase in the number of pharmacists and pharmacy technicians with </a:t>
            </a:r>
            <a:r>
              <a:rPr lang="en-US" b="1" dirty="0" smtClean="0"/>
              <a:t>sterile compounding </a:t>
            </a:r>
            <a:r>
              <a:rPr lang="en-US" b="1" dirty="0" smtClean="0"/>
              <a:t>expertise</a:t>
            </a:r>
          </a:p>
          <a:p>
            <a:r>
              <a:rPr lang="en-US" dirty="0" smtClean="0"/>
              <a:t>To advocate that pharmacists and pharmacy technicians who work in sterile compounding attain compounded sterile preparations advanced certifications</a:t>
            </a:r>
            <a:endParaRPr lang="en-US" dirty="0"/>
          </a:p>
        </p:txBody>
      </p:sp>
    </p:spTree>
    <p:extLst>
      <p:ext uri="{BB962C8B-B14F-4D97-AF65-F5344CB8AC3E}">
        <p14:creationId xmlns:p14="http://schemas.microsoft.com/office/powerpoint/2010/main" val="153378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4" name="Content Placeholder 3"/>
          <p:cNvSpPr>
            <a:spLocks noGrp="1"/>
          </p:cNvSpPr>
          <p:nvPr>
            <p:ph idx="1"/>
          </p:nvPr>
        </p:nvSpPr>
        <p:spPr/>
        <p:txBody>
          <a:bodyPr>
            <a:normAutofit/>
          </a:bodyPr>
          <a:lstStyle/>
          <a:p>
            <a:r>
              <a:rPr lang="en-US" sz="3200" dirty="0" smtClean="0"/>
              <a:t>Review the policies presented for change at ASHP’s Summer meeting</a:t>
            </a:r>
          </a:p>
          <a:p>
            <a:r>
              <a:rPr lang="en-US" sz="3200" dirty="0" smtClean="0"/>
              <a:t>Assess policies and changes that were extensively discussed</a:t>
            </a:r>
          </a:p>
          <a:p>
            <a:r>
              <a:rPr lang="en-US" sz="3200" dirty="0" smtClean="0"/>
              <a:t>Review changes made</a:t>
            </a:r>
          </a:p>
          <a:p>
            <a:r>
              <a:rPr lang="en-US" sz="3200" dirty="0" smtClean="0"/>
              <a:t>Identify policies up for future discussion </a:t>
            </a:r>
            <a:endParaRPr lang="en-US" sz="3200" dirty="0"/>
          </a:p>
        </p:txBody>
      </p:sp>
    </p:spTree>
    <p:extLst>
      <p:ext uri="{BB962C8B-B14F-4D97-AF65-F5344CB8AC3E}">
        <p14:creationId xmlns:p14="http://schemas.microsoft.com/office/powerpoint/2010/main" val="18121968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98913"/>
            <a:ext cx="10515600" cy="4001861"/>
          </a:xfrm>
        </p:spPr>
        <p:txBody>
          <a:bodyPr>
            <a:normAutofit lnSpcReduction="10000"/>
          </a:bodyPr>
          <a:lstStyle/>
          <a:p>
            <a:r>
              <a:rPr lang="en-US" dirty="0" smtClean="0"/>
              <a:t>ASHP distinguishes between two needs related to pharmacy expertise in sterile compounding</a:t>
            </a:r>
          </a:p>
          <a:p>
            <a:pPr lvl="1"/>
            <a:r>
              <a:rPr lang="en-US" dirty="0" smtClean="0"/>
              <a:t>A need for new pharmacy graduates to possess baseline training and knowledge of sterile compounding </a:t>
            </a:r>
          </a:p>
          <a:p>
            <a:pPr lvl="1"/>
            <a:r>
              <a:rPr lang="en-US" dirty="0"/>
              <a:t>T</a:t>
            </a:r>
            <a:r>
              <a:rPr lang="en-US" dirty="0" smtClean="0"/>
              <a:t>he need for pharmacists with an advanced body of knowledge on sterile compounding, especially in pharmacy departments where complex compounded sterile preparations are compounded </a:t>
            </a:r>
            <a:endParaRPr lang="en-US" dirty="0" smtClean="0"/>
          </a:p>
          <a:p>
            <a:r>
              <a:rPr lang="en-US" dirty="0" smtClean="0"/>
              <a:t>United States Pharmacopeia Chapter 797 and other efforts have increased the focus on the quality of CSP compounding </a:t>
            </a:r>
          </a:p>
          <a:p>
            <a:pPr lvl="1"/>
            <a:r>
              <a:rPr lang="en-US" b="1" dirty="0" smtClean="0"/>
              <a:t>This has stressed the need for pharmacists with expertise rather than baseline knowledge </a:t>
            </a:r>
            <a:endParaRPr lang="en-US" b="1" dirty="0"/>
          </a:p>
        </p:txBody>
      </p:sp>
      <p:sp>
        <p:nvSpPr>
          <p:cNvPr id="4" name="Title 1"/>
          <p:cNvSpPr>
            <a:spLocks noGrp="1"/>
          </p:cNvSpPr>
          <p:nvPr>
            <p:ph type="title"/>
          </p:nvPr>
        </p:nvSpPr>
        <p:spPr>
          <a:xfrm>
            <a:off x="838200" y="909637"/>
            <a:ext cx="9134475" cy="1289275"/>
          </a:xfrm>
        </p:spPr>
        <p:txBody>
          <a:bodyPr>
            <a:normAutofit fontScale="90000"/>
          </a:bodyPr>
          <a:lstStyle/>
          <a:p>
            <a:r>
              <a:rPr lang="en-US" dirty="0" smtClean="0"/>
              <a:t>ASHP’s Position: Pharmacy Expertise in Sterile Compounding </a:t>
            </a:r>
            <a:endParaRPr lang="en-US" dirty="0"/>
          </a:p>
        </p:txBody>
      </p:sp>
    </p:spTree>
    <p:extLst>
      <p:ext uri="{BB962C8B-B14F-4D97-AF65-F5344CB8AC3E}">
        <p14:creationId xmlns:p14="http://schemas.microsoft.com/office/powerpoint/2010/main" val="582545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655761"/>
          </a:xfrm>
        </p:spPr>
        <p:txBody>
          <a:bodyPr>
            <a:normAutofit/>
          </a:bodyPr>
          <a:lstStyle/>
          <a:p>
            <a:r>
              <a:rPr lang="en-US" dirty="0" smtClean="0"/>
              <a:t>1919: ASHP Statement on the Role of the Medication Safety Leader </a:t>
            </a:r>
            <a:endParaRPr lang="en-US" dirty="0"/>
          </a:p>
        </p:txBody>
      </p:sp>
      <p:sp>
        <p:nvSpPr>
          <p:cNvPr id="3" name="Content Placeholder 2"/>
          <p:cNvSpPr>
            <a:spLocks noGrp="1"/>
          </p:cNvSpPr>
          <p:nvPr>
            <p:ph idx="1"/>
          </p:nvPr>
        </p:nvSpPr>
        <p:spPr>
          <a:xfrm>
            <a:off x="838200" y="2565399"/>
            <a:ext cx="10515600" cy="3635375"/>
          </a:xfrm>
        </p:spPr>
        <p:txBody>
          <a:bodyPr/>
          <a:lstStyle/>
          <a:p>
            <a:r>
              <a:rPr lang="en-US" dirty="0" smtClean="0"/>
              <a:t>Source: Section of Inpatient Care Practitioners</a:t>
            </a:r>
          </a:p>
          <a:p>
            <a:r>
              <a:rPr lang="en-US" dirty="0" smtClean="0"/>
              <a:t>To approve the ASHP Statement on the Role of the Medication Safety Leader </a:t>
            </a:r>
            <a:endParaRPr lang="en-US" dirty="0"/>
          </a:p>
        </p:txBody>
      </p:sp>
    </p:spTree>
    <p:extLst>
      <p:ext uri="{BB962C8B-B14F-4D97-AF65-F5344CB8AC3E}">
        <p14:creationId xmlns:p14="http://schemas.microsoft.com/office/powerpoint/2010/main" val="423849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14599"/>
            <a:ext cx="10515600" cy="3686175"/>
          </a:xfrm>
        </p:spPr>
        <p:txBody>
          <a:bodyPr>
            <a:normAutofit fontScale="92500" lnSpcReduction="20000"/>
          </a:bodyPr>
          <a:lstStyle/>
          <a:p>
            <a:r>
              <a:rPr lang="en-US" dirty="0" smtClean="0"/>
              <a:t>ASHP believes that medication safety is a fundamental responsibility of all members of the profession of pharmacy. For a medication safety program to succeed, however, it is essential that there be an innovative leader to set a vision and direction, identify opportunities to improve the medication-use system and lead implementation of error-prevention strategies </a:t>
            </a:r>
          </a:p>
          <a:p>
            <a:r>
              <a:rPr lang="en-US" dirty="0" smtClean="0"/>
              <a:t>The medication safety leader’s role includes responsibility for leadership, medication safety expertise, influencing practice change, research and education </a:t>
            </a:r>
          </a:p>
          <a:p>
            <a:r>
              <a:rPr lang="en-US" dirty="0" smtClean="0"/>
              <a:t>ASHP believes that because of their training knowledge of the medication use process, skills, and abilities, </a:t>
            </a:r>
            <a:r>
              <a:rPr lang="en-US" b="1" dirty="0" smtClean="0"/>
              <a:t>pharmacists are uniquely qualified to fill the roles and meet the responsibility of the medication safety leader in hospitals and health systems </a:t>
            </a:r>
            <a:endParaRPr lang="en-US" b="1" dirty="0"/>
          </a:p>
        </p:txBody>
      </p:sp>
      <p:sp>
        <p:nvSpPr>
          <p:cNvPr id="4" name="Title 1"/>
          <p:cNvSpPr>
            <a:spLocks noGrp="1"/>
          </p:cNvSpPr>
          <p:nvPr>
            <p:ph type="title"/>
          </p:nvPr>
        </p:nvSpPr>
        <p:spPr>
          <a:xfrm>
            <a:off x="838200" y="909637"/>
            <a:ext cx="9134475" cy="1604961"/>
          </a:xfrm>
        </p:spPr>
        <p:txBody>
          <a:bodyPr>
            <a:normAutofit/>
          </a:bodyPr>
          <a:lstStyle/>
          <a:p>
            <a:r>
              <a:rPr lang="en-US" dirty="0" smtClean="0"/>
              <a:t>ASHP Statement on the Role of the Medication Safety Leader </a:t>
            </a:r>
            <a:endParaRPr lang="en-US" dirty="0"/>
          </a:p>
        </p:txBody>
      </p:sp>
    </p:spTree>
    <p:extLst>
      <p:ext uri="{BB962C8B-B14F-4D97-AF65-F5344CB8AC3E}">
        <p14:creationId xmlns:p14="http://schemas.microsoft.com/office/powerpoint/2010/main" val="963463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Meeting 2019</a:t>
            </a:r>
            <a:endParaRPr lang="en-US" dirty="0"/>
          </a:p>
        </p:txBody>
      </p:sp>
      <p:sp>
        <p:nvSpPr>
          <p:cNvPr id="3" name="Text Placeholder 2"/>
          <p:cNvSpPr>
            <a:spLocks noGrp="1"/>
          </p:cNvSpPr>
          <p:nvPr>
            <p:ph type="body" idx="1"/>
          </p:nvPr>
        </p:nvSpPr>
        <p:spPr/>
        <p:txBody>
          <a:bodyPr/>
          <a:lstStyle/>
          <a:p>
            <a:r>
              <a:rPr lang="en-US" dirty="0" smtClean="0"/>
              <a:t>Recommendations from the 2019 House of Delegates </a:t>
            </a:r>
            <a:endParaRPr lang="en-US" dirty="0"/>
          </a:p>
        </p:txBody>
      </p:sp>
    </p:spTree>
    <p:extLst>
      <p:ext uri="{BB962C8B-B14F-4D97-AF65-F5344CB8AC3E}">
        <p14:creationId xmlns:p14="http://schemas.microsoft.com/office/powerpoint/2010/main" val="975921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Recommendations from 2019 House </a:t>
            </a:r>
            <a:endParaRPr lang="en-US" dirty="0"/>
          </a:p>
        </p:txBody>
      </p:sp>
      <p:sp>
        <p:nvSpPr>
          <p:cNvPr id="5" name="Content Placeholder 4"/>
          <p:cNvSpPr>
            <a:spLocks noGrp="1"/>
          </p:cNvSpPr>
          <p:nvPr>
            <p:ph idx="1"/>
          </p:nvPr>
        </p:nvSpPr>
        <p:spPr/>
        <p:txBody>
          <a:bodyPr/>
          <a:lstStyle/>
          <a:p>
            <a:r>
              <a:rPr lang="en-US" dirty="0" smtClean="0"/>
              <a:t>Each recommendation is forwarded to the appropriate body within ASHP for assessment and action as may be indicated </a:t>
            </a:r>
            <a:endParaRPr lang="en-US" dirty="0"/>
          </a:p>
        </p:txBody>
      </p:sp>
    </p:spTree>
    <p:extLst>
      <p:ext uri="{BB962C8B-B14F-4D97-AF65-F5344CB8AC3E}">
        <p14:creationId xmlns:p14="http://schemas.microsoft.com/office/powerpoint/2010/main" val="11386225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503361"/>
          </a:xfrm>
        </p:spPr>
        <p:txBody>
          <a:bodyPr>
            <a:normAutofit/>
          </a:bodyPr>
          <a:lstStyle/>
          <a:p>
            <a:r>
              <a:rPr lang="en-US" dirty="0" smtClean="0"/>
              <a:t>High-Cost Drug Management Impacting Patients and Pharmacies </a:t>
            </a:r>
            <a:endParaRPr lang="en-US" dirty="0"/>
          </a:p>
        </p:txBody>
      </p:sp>
      <p:sp>
        <p:nvSpPr>
          <p:cNvPr id="3" name="Content Placeholder 2"/>
          <p:cNvSpPr>
            <a:spLocks noGrp="1"/>
          </p:cNvSpPr>
          <p:nvPr>
            <p:ph idx="1"/>
          </p:nvPr>
        </p:nvSpPr>
        <p:spPr>
          <a:xfrm>
            <a:off x="838200" y="2412999"/>
            <a:ext cx="10515600" cy="3787775"/>
          </a:xfrm>
        </p:spPr>
        <p:txBody>
          <a:bodyPr>
            <a:normAutofit lnSpcReduction="10000"/>
          </a:bodyPr>
          <a:lstStyle/>
          <a:p>
            <a:r>
              <a:rPr lang="en-US" dirty="0" smtClean="0"/>
              <a:t>Recommendation from the Nebraska Delegation </a:t>
            </a:r>
            <a:endParaRPr lang="en-US" dirty="0" smtClean="0"/>
          </a:p>
          <a:p>
            <a:pPr lvl="1"/>
            <a:r>
              <a:rPr lang="en-US" dirty="0" smtClean="0"/>
              <a:t>Position/guidance statement for high-cost medication being developed impacting viability of health systems and pharmacies</a:t>
            </a:r>
          </a:p>
          <a:p>
            <a:r>
              <a:rPr lang="en-US" dirty="0" smtClean="0"/>
              <a:t>Why</a:t>
            </a:r>
          </a:p>
          <a:p>
            <a:pPr lvl="1"/>
            <a:r>
              <a:rPr lang="en-US" dirty="0" smtClean="0"/>
              <a:t>Specialty drugs are critical to the integrated health systems and hospitals for patient access, optimum care, and vertical integration of healthcare driving excellent patient care outcomes </a:t>
            </a:r>
          </a:p>
          <a:p>
            <a:pPr lvl="1"/>
            <a:r>
              <a:rPr lang="en-US" dirty="0" smtClean="0"/>
              <a:t>New </a:t>
            </a:r>
            <a:r>
              <a:rPr lang="en-US" dirty="0" smtClean="0"/>
              <a:t>these medications may </a:t>
            </a:r>
            <a:r>
              <a:rPr lang="en-US" dirty="0" smtClean="0"/>
              <a:t>exceed reimbursement models projected by CMS and commercial payers. These multi-million dollar drugs could comprise </a:t>
            </a:r>
            <a:r>
              <a:rPr lang="en-US" dirty="0" smtClean="0"/>
              <a:t>health system </a:t>
            </a:r>
            <a:r>
              <a:rPr lang="en-US" dirty="0" smtClean="0"/>
              <a:t>viability  </a:t>
            </a:r>
            <a:endParaRPr lang="en-US" dirty="0"/>
          </a:p>
        </p:txBody>
      </p:sp>
    </p:spTree>
    <p:extLst>
      <p:ext uri="{BB962C8B-B14F-4D97-AF65-F5344CB8AC3E}">
        <p14:creationId xmlns:p14="http://schemas.microsoft.com/office/powerpoint/2010/main" val="674097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325561"/>
          </a:xfrm>
        </p:spPr>
        <p:txBody>
          <a:bodyPr>
            <a:normAutofit/>
          </a:bodyPr>
          <a:lstStyle/>
          <a:p>
            <a:r>
              <a:rPr lang="en-US" dirty="0" smtClean="0"/>
              <a:t>Development and Implementation of a Pharmacy Resident Research Database</a:t>
            </a:r>
            <a:endParaRPr lang="en-US" dirty="0"/>
          </a:p>
        </p:txBody>
      </p:sp>
      <p:sp>
        <p:nvSpPr>
          <p:cNvPr id="3" name="Content Placeholder 2"/>
          <p:cNvSpPr>
            <a:spLocks noGrp="1"/>
          </p:cNvSpPr>
          <p:nvPr>
            <p:ph idx="1"/>
          </p:nvPr>
        </p:nvSpPr>
        <p:spPr>
          <a:xfrm>
            <a:off x="838200" y="2235199"/>
            <a:ext cx="10515600" cy="3965575"/>
          </a:xfrm>
        </p:spPr>
        <p:txBody>
          <a:bodyPr/>
          <a:lstStyle/>
          <a:p>
            <a:r>
              <a:rPr lang="en-US" dirty="0" smtClean="0"/>
              <a:t>Recommendation </a:t>
            </a:r>
            <a:r>
              <a:rPr lang="en-US" dirty="0" smtClean="0"/>
              <a:t>from the New Practitioners Forum </a:t>
            </a:r>
            <a:endParaRPr lang="en-US" dirty="0" smtClean="0"/>
          </a:p>
          <a:p>
            <a:pPr lvl="1"/>
            <a:r>
              <a:rPr lang="en-US" dirty="0" smtClean="0"/>
              <a:t>The New Practitioners Forum recommends that ASHP consider development and implementation of a comprehensive resident research database </a:t>
            </a:r>
          </a:p>
          <a:p>
            <a:r>
              <a:rPr lang="en-US" dirty="0" smtClean="0"/>
              <a:t>Why</a:t>
            </a:r>
          </a:p>
          <a:p>
            <a:pPr lvl="1"/>
            <a:r>
              <a:rPr lang="en-US" dirty="0" smtClean="0"/>
              <a:t>There is no centralized system for recording and retrieving residency research or quality improvement projects</a:t>
            </a:r>
          </a:p>
          <a:p>
            <a:pPr lvl="1"/>
            <a:r>
              <a:rPr lang="en-US" b="1" dirty="0" smtClean="0"/>
              <a:t>Goal: Create a database to connect residents, preceptors, programs, and health systems over similar research projects and areas of interests all while maintaining relevance rather than duplication to help create more impactful projects </a:t>
            </a:r>
          </a:p>
          <a:p>
            <a:pPr lvl="1"/>
            <a:endParaRPr lang="en-US" dirty="0"/>
          </a:p>
        </p:txBody>
      </p:sp>
    </p:spTree>
    <p:extLst>
      <p:ext uri="{BB962C8B-B14F-4D97-AF65-F5344CB8AC3E}">
        <p14:creationId xmlns:p14="http://schemas.microsoft.com/office/powerpoint/2010/main" val="4639814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Transparency of Pharmacy Payer Networks </a:t>
            </a:r>
            <a:endParaRPr lang="en-US" dirty="0"/>
          </a:p>
        </p:txBody>
      </p:sp>
      <p:sp>
        <p:nvSpPr>
          <p:cNvPr id="3" name="Content Placeholder 2"/>
          <p:cNvSpPr>
            <a:spLocks noGrp="1"/>
          </p:cNvSpPr>
          <p:nvPr>
            <p:ph idx="1"/>
          </p:nvPr>
        </p:nvSpPr>
        <p:spPr/>
        <p:txBody>
          <a:bodyPr/>
          <a:lstStyle/>
          <a:p>
            <a:r>
              <a:rPr lang="en-US" dirty="0" smtClean="0"/>
              <a:t>Recommendation from the Section of Specialty Pharmacy Practitioners</a:t>
            </a:r>
            <a:endParaRPr lang="en-US" dirty="0" smtClean="0"/>
          </a:p>
          <a:p>
            <a:pPr lvl="1"/>
            <a:r>
              <a:rPr lang="en-US" dirty="0" smtClean="0"/>
              <a:t>The section of Specialty Pharmacy Practitioners recommends development of a policy on transparency of pharmacy provider networks </a:t>
            </a:r>
          </a:p>
          <a:p>
            <a:r>
              <a:rPr lang="en-US" dirty="0" smtClean="0"/>
              <a:t>Why:</a:t>
            </a:r>
          </a:p>
          <a:p>
            <a:pPr lvl="1"/>
            <a:r>
              <a:rPr lang="en-US" dirty="0" smtClean="0"/>
              <a:t>Pharmacy payer networks may be structured to allow access of health system pharmacies or to restrict access of health system pharmacies </a:t>
            </a:r>
          </a:p>
          <a:p>
            <a:pPr lvl="1"/>
            <a:r>
              <a:rPr lang="en-US" b="1" dirty="0" smtClean="0"/>
              <a:t>The trend to restrict access is increasing. The new policy should support full transparency of all requirements for access for all </a:t>
            </a:r>
            <a:r>
              <a:rPr lang="en-US" b="1" dirty="0" smtClean="0"/>
              <a:t>pharmacies and </a:t>
            </a:r>
            <a:r>
              <a:rPr lang="en-US" b="1" dirty="0" smtClean="0"/>
              <a:t>demonstrated equal treatment of health system pharmacies </a:t>
            </a:r>
            <a:endParaRPr lang="en-US" b="1" dirty="0"/>
          </a:p>
        </p:txBody>
      </p:sp>
    </p:spTree>
    <p:extLst>
      <p:ext uri="{BB962C8B-B14F-4D97-AF65-F5344CB8AC3E}">
        <p14:creationId xmlns:p14="http://schemas.microsoft.com/office/powerpoint/2010/main" val="10591474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CBD Guidance Document </a:t>
            </a:r>
            <a:endParaRPr lang="en-US" dirty="0"/>
          </a:p>
        </p:txBody>
      </p:sp>
      <p:sp>
        <p:nvSpPr>
          <p:cNvPr id="3" name="Content Placeholder 2"/>
          <p:cNvSpPr>
            <a:spLocks noGrp="1"/>
          </p:cNvSpPr>
          <p:nvPr>
            <p:ph idx="1"/>
          </p:nvPr>
        </p:nvSpPr>
        <p:spPr/>
        <p:txBody>
          <a:bodyPr/>
          <a:lstStyle/>
          <a:p>
            <a:r>
              <a:rPr lang="en-US" dirty="0" smtClean="0"/>
              <a:t>Recommendation from a Virginia individual delegate:</a:t>
            </a:r>
            <a:endParaRPr lang="en-US" dirty="0" smtClean="0"/>
          </a:p>
          <a:p>
            <a:pPr lvl="1"/>
            <a:r>
              <a:rPr lang="en-US" dirty="0" smtClean="0"/>
              <a:t>For ASHP to develop a guidance document to assist healthcare pharmacists for managing the diversity and variation in state and federal laws and regulations pertaining to CBD</a:t>
            </a:r>
            <a:endParaRPr lang="en-US" dirty="0"/>
          </a:p>
        </p:txBody>
      </p:sp>
    </p:spTree>
    <p:extLst>
      <p:ext uri="{BB962C8B-B14F-4D97-AF65-F5344CB8AC3E}">
        <p14:creationId xmlns:p14="http://schemas.microsoft.com/office/powerpoint/2010/main" val="8810570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9134475" cy="1477961"/>
          </a:xfrm>
        </p:spPr>
        <p:txBody>
          <a:bodyPr>
            <a:normAutofit/>
          </a:bodyPr>
          <a:lstStyle/>
          <a:p>
            <a:r>
              <a:rPr lang="en-US" dirty="0" smtClean="0"/>
              <a:t>Task Force for ASHP’s Relationship with Schools of Pharmacy </a:t>
            </a:r>
            <a:endParaRPr lang="en-US" dirty="0"/>
          </a:p>
        </p:txBody>
      </p:sp>
      <p:sp>
        <p:nvSpPr>
          <p:cNvPr id="3" name="Content Placeholder 2"/>
          <p:cNvSpPr>
            <a:spLocks noGrp="1"/>
          </p:cNvSpPr>
          <p:nvPr>
            <p:ph idx="1"/>
          </p:nvPr>
        </p:nvSpPr>
        <p:spPr>
          <a:xfrm>
            <a:off x="838200" y="2387599"/>
            <a:ext cx="10515600" cy="3813175"/>
          </a:xfrm>
        </p:spPr>
        <p:txBody>
          <a:bodyPr/>
          <a:lstStyle/>
          <a:p>
            <a:r>
              <a:rPr lang="en-US" dirty="0" smtClean="0"/>
              <a:t>Recommendation from ASHP past presidents:</a:t>
            </a:r>
            <a:endParaRPr lang="en-US" dirty="0" smtClean="0"/>
          </a:p>
          <a:p>
            <a:pPr lvl="1"/>
            <a:r>
              <a:rPr lang="en-US" dirty="0" smtClean="0"/>
              <a:t>That ASHP convene a task force to address relationships with schools of pharmacy </a:t>
            </a:r>
          </a:p>
          <a:p>
            <a:r>
              <a:rPr lang="en-US" dirty="0" smtClean="0"/>
              <a:t>Why:</a:t>
            </a:r>
          </a:p>
          <a:p>
            <a:pPr lvl="1"/>
            <a:r>
              <a:rPr lang="en-US" dirty="0" err="1" smtClean="0"/>
              <a:t>APhA</a:t>
            </a:r>
            <a:r>
              <a:rPr lang="en-US" dirty="0" smtClean="0"/>
              <a:t> and AACP have a well-established working </a:t>
            </a:r>
            <a:r>
              <a:rPr lang="en-US" dirty="0" smtClean="0"/>
              <a:t>relationship with schools of pharmacy. Students often see ASHP meetings as a requirement for residency, not as a sustained organizational choice. </a:t>
            </a:r>
          </a:p>
          <a:p>
            <a:pPr lvl="1"/>
            <a:r>
              <a:rPr lang="en-US" dirty="0" smtClean="0"/>
              <a:t>Health </a:t>
            </a:r>
            <a:r>
              <a:rPr lang="en-US" dirty="0" smtClean="0"/>
              <a:t>system pharmacy is vital to the </a:t>
            </a:r>
            <a:r>
              <a:rPr lang="en-US" dirty="0" smtClean="0"/>
              <a:t>profession and </a:t>
            </a:r>
            <a:r>
              <a:rPr lang="en-US" dirty="0"/>
              <a:t>t</a:t>
            </a:r>
            <a:r>
              <a:rPr lang="en-US" dirty="0" smtClean="0"/>
              <a:t>here </a:t>
            </a:r>
            <a:r>
              <a:rPr lang="en-US" dirty="0" smtClean="0"/>
              <a:t>is value in strengthening the exposure to ASHP on campuses and </a:t>
            </a:r>
            <a:r>
              <a:rPr lang="en-US" b="1" dirty="0" smtClean="0"/>
              <a:t>strengthening </a:t>
            </a:r>
            <a:r>
              <a:rPr lang="en-US" b="1" dirty="0" smtClean="0"/>
              <a:t>the</a:t>
            </a:r>
            <a:r>
              <a:rPr lang="en-US" b="1" dirty="0" smtClean="0"/>
              <a:t> </a:t>
            </a:r>
            <a:r>
              <a:rPr lang="en-US" b="1" dirty="0" smtClean="0"/>
              <a:t>relationships with students and faculty </a:t>
            </a:r>
          </a:p>
        </p:txBody>
      </p:sp>
    </p:spTree>
    <p:extLst>
      <p:ext uri="{BB962C8B-B14F-4D97-AF65-F5344CB8AC3E}">
        <p14:creationId xmlns:p14="http://schemas.microsoft.com/office/powerpoint/2010/main" val="626088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Delegates</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dirty="0" smtClean="0"/>
              <a:t>The ultimate authority over ASHP professional policies, which express the Society’s stance on important issues related to health-system pharmacy practice and medication use. </a:t>
            </a:r>
            <a:endParaRPr lang="en-US" sz="3200" dirty="0"/>
          </a:p>
        </p:txBody>
      </p:sp>
    </p:spTree>
    <p:extLst>
      <p:ext uri="{BB962C8B-B14F-4D97-AF65-F5344CB8AC3E}">
        <p14:creationId xmlns:p14="http://schemas.microsoft.com/office/powerpoint/2010/main" val="2277591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8"/>
            <a:ext cx="9134475" cy="1630362"/>
          </a:xfrm>
        </p:spPr>
        <p:txBody>
          <a:bodyPr>
            <a:normAutofit/>
          </a:bodyPr>
          <a:lstStyle/>
          <a:p>
            <a:r>
              <a:rPr lang="en-US" dirty="0" smtClean="0"/>
              <a:t>Pharmacists Can Mitigate the Primary Care Physician Shortage </a:t>
            </a:r>
            <a:endParaRPr lang="en-US" dirty="0"/>
          </a:p>
        </p:txBody>
      </p:sp>
      <p:sp>
        <p:nvSpPr>
          <p:cNvPr id="3" name="Content Placeholder 2"/>
          <p:cNvSpPr>
            <a:spLocks noGrp="1"/>
          </p:cNvSpPr>
          <p:nvPr>
            <p:ph idx="1"/>
          </p:nvPr>
        </p:nvSpPr>
        <p:spPr>
          <a:xfrm>
            <a:off x="838200" y="2540000"/>
            <a:ext cx="10515600" cy="3660774"/>
          </a:xfrm>
        </p:spPr>
        <p:txBody>
          <a:bodyPr>
            <a:normAutofit fontScale="92500" lnSpcReduction="20000"/>
          </a:bodyPr>
          <a:lstStyle/>
          <a:p>
            <a:r>
              <a:rPr lang="en-US" dirty="0" smtClean="0"/>
              <a:t>A recommendation from a group of delegates:</a:t>
            </a:r>
          </a:p>
          <a:p>
            <a:r>
              <a:rPr lang="en-US" dirty="0" smtClean="0"/>
              <a:t>We recommend </a:t>
            </a:r>
            <a:r>
              <a:rPr lang="en-US" dirty="0" smtClean="0"/>
              <a:t>that ASHP create a new statement on the physician shortage and the important role that pharmacists play on inter-professional teams. Specific recommendations for elements for such a statement include</a:t>
            </a:r>
            <a:r>
              <a:rPr lang="en-US" dirty="0" smtClean="0"/>
              <a:t>:”</a:t>
            </a:r>
            <a:endParaRPr lang="en-US" dirty="0" smtClean="0"/>
          </a:p>
          <a:p>
            <a:pPr lvl="1"/>
            <a:r>
              <a:rPr lang="en-US" dirty="0" smtClean="0"/>
              <a:t>To recognize the shortage of primary care physicians </a:t>
            </a:r>
          </a:p>
          <a:p>
            <a:pPr lvl="1"/>
            <a:r>
              <a:rPr lang="en-US" dirty="0" smtClean="0"/>
              <a:t>To advocate that pharmacist are direct care providers who increase access to care and unburden that inter-professional team </a:t>
            </a:r>
            <a:r>
              <a:rPr lang="en-US" dirty="0" smtClean="0"/>
              <a:t>through </a:t>
            </a:r>
            <a:r>
              <a:rPr lang="en-US" dirty="0" smtClean="0"/>
              <a:t>comprehensive medication management, population health, and prevention and wellness services </a:t>
            </a:r>
          </a:p>
          <a:p>
            <a:pPr lvl="1"/>
            <a:r>
              <a:rPr lang="en-US" b="1" dirty="0" smtClean="0"/>
              <a:t>To partner with inter-professional stakeholders at the state and national level to develop solutions to the primary care provider shortage that include the incorporation of pharmacist into primary care modes of care </a:t>
            </a:r>
            <a:endParaRPr lang="en-US" b="1" dirty="0"/>
          </a:p>
        </p:txBody>
      </p:sp>
    </p:spTree>
    <p:extLst>
      <p:ext uri="{BB962C8B-B14F-4D97-AF65-F5344CB8AC3E}">
        <p14:creationId xmlns:p14="http://schemas.microsoft.com/office/powerpoint/2010/main" val="21198699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a:t>
            </a:r>
            <a:endParaRPr lang="en-US" dirty="0"/>
          </a:p>
        </p:txBody>
      </p:sp>
      <p:sp>
        <p:nvSpPr>
          <p:cNvPr id="5" name="Text Placeholder 4"/>
          <p:cNvSpPr>
            <a:spLocks noGrp="1"/>
          </p:cNvSpPr>
          <p:nvPr>
            <p:ph type="body" idx="1"/>
          </p:nvPr>
        </p:nvSpPr>
        <p:spPr/>
        <p:txBody>
          <a:bodyPr>
            <a:normAutofit fontScale="85000" lnSpcReduction="20000"/>
          </a:bodyPr>
          <a:lstStyle/>
          <a:p>
            <a:r>
              <a:rPr lang="en-US" dirty="0" smtClean="0"/>
              <a:t>Thank you!</a:t>
            </a:r>
          </a:p>
          <a:p>
            <a:endParaRPr lang="en-US" dirty="0" smtClean="0"/>
          </a:p>
          <a:p>
            <a:endParaRPr lang="en-US" dirty="0"/>
          </a:p>
          <a:p>
            <a:r>
              <a:rPr lang="en-US" sz="1100" dirty="0" smtClean="0"/>
              <a:t>Policies Approved by ASHP House of Delegates (with Rationales), June 2019. </a:t>
            </a:r>
            <a:r>
              <a:rPr lang="en-US" sz="1100" dirty="0" smtClean="0"/>
              <a:t>ashp.org</a:t>
            </a:r>
          </a:p>
          <a:p>
            <a:r>
              <a:rPr lang="en-US" sz="1100" dirty="0" smtClean="0"/>
              <a:t>Recommendations from the 2019 House of Delegates, June 2019. ashp.org</a:t>
            </a:r>
            <a:endParaRPr lang="en-US" sz="1100" dirty="0"/>
          </a:p>
        </p:txBody>
      </p:sp>
    </p:spTree>
    <p:extLst>
      <p:ext uri="{BB962C8B-B14F-4D97-AF65-F5344CB8AC3E}">
        <p14:creationId xmlns:p14="http://schemas.microsoft.com/office/powerpoint/2010/main" val="776475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Delegates</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January</a:t>
            </a:r>
          </a:p>
          <a:p>
            <a:pPr lvl="1"/>
            <a:r>
              <a:rPr lang="en-US" dirty="0" smtClean="0"/>
              <a:t>House of Delegates is Seated</a:t>
            </a:r>
          </a:p>
          <a:p>
            <a:pPr lvl="1"/>
            <a:r>
              <a:rPr lang="en-US" dirty="0" smtClean="0"/>
              <a:t>Each delegate serves for the full year</a:t>
            </a:r>
          </a:p>
          <a:p>
            <a:r>
              <a:rPr lang="en-US" dirty="0" smtClean="0"/>
              <a:t>March Virtual House of Delegates </a:t>
            </a:r>
          </a:p>
          <a:p>
            <a:pPr lvl="1"/>
            <a:r>
              <a:rPr lang="en-US" dirty="0" smtClean="0"/>
              <a:t>4 policies are considered</a:t>
            </a:r>
          </a:p>
          <a:p>
            <a:pPr lvl="1"/>
            <a:r>
              <a:rPr lang="en-US" dirty="0" smtClean="0"/>
              <a:t>An online vote is taken in March </a:t>
            </a:r>
          </a:p>
          <a:p>
            <a:r>
              <a:rPr lang="en-US" dirty="0" smtClean="0"/>
              <a:t>April </a:t>
            </a:r>
            <a:r>
              <a:rPr lang="en-US" dirty="0" smtClean="0"/>
              <a:t>Regional </a:t>
            </a:r>
            <a:r>
              <a:rPr lang="en-US" dirty="0" smtClean="0"/>
              <a:t>Delegate Conferences </a:t>
            </a:r>
            <a:endParaRPr lang="en-US" dirty="0" smtClean="0"/>
          </a:p>
          <a:p>
            <a:pPr lvl="1"/>
            <a:r>
              <a:rPr lang="en-US" dirty="0" smtClean="0"/>
              <a:t>Discuss items to be voted on put forth </a:t>
            </a:r>
            <a:r>
              <a:rPr lang="en-US" dirty="0" smtClean="0"/>
              <a:t>by committees</a:t>
            </a:r>
          </a:p>
          <a:p>
            <a:pPr lvl="1"/>
            <a:r>
              <a:rPr lang="en-US" dirty="0" smtClean="0"/>
              <a:t>Prepare for Summer Meeting </a:t>
            </a:r>
            <a:endParaRPr lang="en-US" dirty="0" smtClean="0"/>
          </a:p>
          <a:p>
            <a:r>
              <a:rPr lang="en-US" dirty="0" smtClean="0"/>
              <a:t>June House of Delegates / </a:t>
            </a:r>
            <a:r>
              <a:rPr lang="en-US" dirty="0" smtClean="0"/>
              <a:t>Summer </a:t>
            </a:r>
            <a:r>
              <a:rPr lang="en-US" dirty="0" smtClean="0"/>
              <a:t>Meeting</a:t>
            </a:r>
          </a:p>
          <a:p>
            <a:pPr lvl="1"/>
            <a:r>
              <a:rPr lang="en-US" dirty="0" smtClean="0"/>
              <a:t>Work sessions and opens </a:t>
            </a:r>
            <a:r>
              <a:rPr lang="en-US" dirty="0" smtClean="0"/>
              <a:t>forums</a:t>
            </a:r>
          </a:p>
          <a:p>
            <a:pPr lvl="1"/>
            <a:r>
              <a:rPr lang="en-US" dirty="0" smtClean="0"/>
              <a:t>Policy proposals approved by the board of Directors are debated and voted on </a:t>
            </a:r>
            <a:r>
              <a:rPr lang="en-US" dirty="0" smtClean="0"/>
              <a:t> </a:t>
            </a:r>
          </a:p>
          <a:p>
            <a:r>
              <a:rPr lang="en-US" dirty="0" smtClean="0"/>
              <a:t>November Virtual House of Delegates</a:t>
            </a:r>
          </a:p>
          <a:p>
            <a:pPr lvl="1"/>
            <a:r>
              <a:rPr lang="en-US" dirty="0" smtClean="0"/>
              <a:t>Policies are reviewed on ASHP Connect</a:t>
            </a:r>
          </a:p>
          <a:p>
            <a:pPr lvl="1"/>
            <a:r>
              <a:rPr lang="en-US" dirty="0" smtClean="0"/>
              <a:t>Debates take place </a:t>
            </a:r>
            <a:r>
              <a:rPr lang="en-US" dirty="0" smtClean="0"/>
              <a:t>on ASHP Connect</a:t>
            </a:r>
          </a:p>
          <a:p>
            <a:pPr lvl="1"/>
            <a:r>
              <a:rPr lang="en-US" dirty="0" smtClean="0"/>
              <a:t>Voting is done online </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53348" y="1825625"/>
            <a:ext cx="4832811" cy="3740650"/>
          </a:xfrm>
        </p:spPr>
      </p:pic>
      <p:sp>
        <p:nvSpPr>
          <p:cNvPr id="6" name="Footer Placeholder 5"/>
          <p:cNvSpPr>
            <a:spLocks noGrp="1"/>
          </p:cNvSpPr>
          <p:nvPr>
            <p:ph type="ftr" sz="quarter" idx="11"/>
          </p:nvPr>
        </p:nvSpPr>
        <p:spPr>
          <a:xfrm>
            <a:off x="6781800" y="5577386"/>
            <a:ext cx="4114800" cy="365125"/>
          </a:xfrm>
        </p:spPr>
        <p:txBody>
          <a:bodyPr/>
          <a:lstStyle/>
          <a:p>
            <a:r>
              <a:rPr lang="en-US" sz="1100" dirty="0" smtClean="0"/>
              <a:t>https://www.ashp.org/House-of-Delegates/ASHP-Policy-Process</a:t>
            </a:r>
            <a:endParaRPr lang="en-US" sz="1100" dirty="0"/>
          </a:p>
        </p:txBody>
      </p:sp>
    </p:spTree>
    <p:extLst>
      <p:ext uri="{BB962C8B-B14F-4D97-AF65-F5344CB8AC3E}">
        <p14:creationId xmlns:p14="http://schemas.microsoft.com/office/powerpoint/2010/main" val="4153470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Development </a:t>
            </a:r>
            <a:endParaRPr lang="en-US" dirty="0"/>
          </a:p>
        </p:txBody>
      </p:sp>
      <p:sp>
        <p:nvSpPr>
          <p:cNvPr id="3" name="Content Placeholder 2"/>
          <p:cNvSpPr>
            <a:spLocks noGrp="1"/>
          </p:cNvSpPr>
          <p:nvPr>
            <p:ph idx="1"/>
          </p:nvPr>
        </p:nvSpPr>
        <p:spPr/>
        <p:txBody>
          <a:bodyPr/>
          <a:lstStyle/>
          <a:p>
            <a:r>
              <a:rPr lang="en-US" dirty="0" smtClean="0"/>
              <a:t>There are 5 councils that meet three times annually and deliberate to submit a report with policy recommendations</a:t>
            </a:r>
          </a:p>
          <a:p>
            <a:pPr lvl="1"/>
            <a:r>
              <a:rPr lang="en-US" dirty="0" smtClean="0"/>
              <a:t>The 5 councils include: </a:t>
            </a:r>
            <a:endParaRPr lang="en-US" dirty="0" smtClean="0"/>
          </a:p>
          <a:p>
            <a:pPr lvl="2"/>
            <a:r>
              <a:rPr lang="en-US" dirty="0" smtClean="0"/>
              <a:t>Education </a:t>
            </a:r>
            <a:r>
              <a:rPr lang="en-US" dirty="0" smtClean="0"/>
              <a:t>and Workforce </a:t>
            </a:r>
            <a:r>
              <a:rPr lang="en-US" dirty="0" smtClean="0"/>
              <a:t>Development</a:t>
            </a:r>
          </a:p>
          <a:p>
            <a:pPr lvl="2"/>
            <a:r>
              <a:rPr lang="en-US" dirty="0" smtClean="0"/>
              <a:t>Pharmacy Management</a:t>
            </a:r>
          </a:p>
          <a:p>
            <a:pPr lvl="2"/>
            <a:r>
              <a:rPr lang="en-US" dirty="0" smtClean="0"/>
              <a:t>Pharmacy Practice</a:t>
            </a:r>
          </a:p>
          <a:p>
            <a:pPr lvl="2"/>
            <a:r>
              <a:rPr lang="en-US" dirty="0" smtClean="0"/>
              <a:t>Public Policy</a:t>
            </a:r>
          </a:p>
          <a:p>
            <a:pPr lvl="2"/>
            <a:r>
              <a:rPr lang="en-US" dirty="0" smtClean="0"/>
              <a:t>Therapeutics </a:t>
            </a:r>
            <a:endParaRPr lang="en-US" dirty="0" smtClean="0"/>
          </a:p>
        </p:txBody>
      </p:sp>
    </p:spTree>
    <p:extLst>
      <p:ext uri="{BB962C8B-B14F-4D97-AF65-F5344CB8AC3E}">
        <p14:creationId xmlns:p14="http://schemas.microsoft.com/office/powerpoint/2010/main" val="1976093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Development </a:t>
            </a:r>
            <a:endParaRPr lang="en-US" dirty="0"/>
          </a:p>
        </p:txBody>
      </p:sp>
      <p:sp>
        <p:nvSpPr>
          <p:cNvPr id="3" name="Content Placeholder 2"/>
          <p:cNvSpPr>
            <a:spLocks noGrp="1"/>
          </p:cNvSpPr>
          <p:nvPr>
            <p:ph idx="1"/>
          </p:nvPr>
        </p:nvSpPr>
        <p:spPr/>
        <p:txBody>
          <a:bodyPr/>
          <a:lstStyle/>
          <a:p>
            <a:r>
              <a:rPr lang="en-US" dirty="0"/>
              <a:t>These policy recommendations are then acted upon by the Board of Directors, if the policy recommendations are approved by the Board, they are placed on the ASHP website for the House of Delegates to review</a:t>
            </a:r>
          </a:p>
          <a:p>
            <a:r>
              <a:rPr lang="en-US" dirty="0"/>
              <a:t>Policies approved by the house are then published in AJHP and the House of Delegates website </a:t>
            </a:r>
          </a:p>
          <a:p>
            <a:endParaRPr lang="en-US" dirty="0"/>
          </a:p>
        </p:txBody>
      </p:sp>
    </p:spTree>
    <p:extLst>
      <p:ext uri="{BB962C8B-B14F-4D97-AF65-F5344CB8AC3E}">
        <p14:creationId xmlns:p14="http://schemas.microsoft.com/office/powerpoint/2010/main" val="1737066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199"/>
            <a:ext cx="9134475" cy="1306285"/>
          </a:xfrm>
        </p:spPr>
        <p:txBody>
          <a:bodyPr>
            <a:normAutofit/>
          </a:bodyPr>
          <a:lstStyle/>
          <a:p>
            <a:r>
              <a:rPr lang="en-US" dirty="0" smtClean="0"/>
              <a:t>1. Which of the following is one of the five councils?</a:t>
            </a:r>
            <a:endParaRPr lang="en-US" dirty="0"/>
          </a:p>
        </p:txBody>
      </p:sp>
      <p:sp>
        <p:nvSpPr>
          <p:cNvPr id="3" name="Content Placeholder 2"/>
          <p:cNvSpPr>
            <a:spLocks noGrp="1"/>
          </p:cNvSpPr>
          <p:nvPr>
            <p:ph idx="1"/>
          </p:nvPr>
        </p:nvSpPr>
        <p:spPr>
          <a:xfrm>
            <a:off x="838200" y="2873829"/>
            <a:ext cx="10515600" cy="3326945"/>
          </a:xfrm>
        </p:spPr>
        <p:txBody>
          <a:bodyPr/>
          <a:lstStyle/>
          <a:p>
            <a:pPr marL="514350" indent="-514350">
              <a:buFont typeface="+mj-lt"/>
              <a:buAutoNum type="alphaLcParenR"/>
            </a:pPr>
            <a:r>
              <a:rPr lang="en-US" dirty="0" smtClean="0"/>
              <a:t>Ambulatory pharmacy </a:t>
            </a:r>
          </a:p>
          <a:p>
            <a:pPr marL="514350" indent="-514350">
              <a:buFont typeface="+mj-lt"/>
              <a:buAutoNum type="alphaLcParenR"/>
            </a:pPr>
            <a:r>
              <a:rPr lang="en-US" dirty="0" smtClean="0"/>
              <a:t>Specialty pharmacy </a:t>
            </a:r>
          </a:p>
          <a:p>
            <a:pPr marL="514350" indent="-514350">
              <a:buFont typeface="+mj-lt"/>
              <a:buAutoNum type="alphaLcParenR"/>
            </a:pPr>
            <a:r>
              <a:rPr lang="en-US" dirty="0" smtClean="0"/>
              <a:t>Pharmacy management </a:t>
            </a:r>
          </a:p>
          <a:p>
            <a:pPr marL="514350" indent="-514350">
              <a:buFont typeface="+mj-lt"/>
              <a:buAutoNum type="alphaLcParenR"/>
            </a:pPr>
            <a:r>
              <a:rPr lang="en-US" dirty="0" smtClean="0"/>
              <a:t>Pharmacy technicians</a:t>
            </a:r>
          </a:p>
          <a:p>
            <a:endParaRPr lang="en-US" dirty="0"/>
          </a:p>
        </p:txBody>
      </p:sp>
      <p:sp>
        <p:nvSpPr>
          <p:cNvPr id="4" name="Oval 3"/>
          <p:cNvSpPr/>
          <p:nvPr/>
        </p:nvSpPr>
        <p:spPr>
          <a:xfrm>
            <a:off x="1278082" y="3886200"/>
            <a:ext cx="3979718" cy="540327"/>
          </a:xfrm>
          <a:prstGeom prst="ellipse">
            <a:avLst/>
          </a:prstGeom>
          <a:no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7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Forum for Members </a:t>
            </a:r>
            <a:endParaRPr lang="en-US" dirty="0"/>
          </a:p>
        </p:txBody>
      </p:sp>
      <p:sp>
        <p:nvSpPr>
          <p:cNvPr id="3" name="Content Placeholder 2"/>
          <p:cNvSpPr>
            <a:spLocks noGrp="1"/>
          </p:cNvSpPr>
          <p:nvPr>
            <p:ph idx="1"/>
          </p:nvPr>
        </p:nvSpPr>
        <p:spPr/>
        <p:txBody>
          <a:bodyPr/>
          <a:lstStyle/>
          <a:p>
            <a:r>
              <a:rPr lang="en-US" dirty="0" smtClean="0"/>
              <a:t>Held during the Summer Meetings before the </a:t>
            </a:r>
            <a:r>
              <a:rPr lang="en-US" dirty="0" smtClean="0"/>
              <a:t>first </a:t>
            </a:r>
            <a:r>
              <a:rPr lang="en-US" dirty="0" smtClean="0"/>
              <a:t>meeting of the House of Delegates </a:t>
            </a:r>
          </a:p>
          <a:p>
            <a:r>
              <a:rPr lang="en-US" dirty="0" smtClean="0"/>
              <a:t>This time is both the “Open Hearing of the House of Delegates” and also a time for any ASHP member to bring up matters of concern that relate to pharmacy practice in health systems </a:t>
            </a:r>
            <a:endParaRPr lang="en-US" dirty="0"/>
          </a:p>
        </p:txBody>
      </p:sp>
    </p:spTree>
    <p:extLst>
      <p:ext uri="{BB962C8B-B14F-4D97-AF65-F5344CB8AC3E}">
        <p14:creationId xmlns:p14="http://schemas.microsoft.com/office/powerpoint/2010/main" val="1903913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SHP">
      <a:dk1>
        <a:srgbClr val="000000"/>
      </a:dk1>
      <a:lt1>
        <a:srgbClr val="FFFFFF"/>
      </a:lt1>
      <a:dk2>
        <a:srgbClr val="44546A"/>
      </a:dk2>
      <a:lt2>
        <a:srgbClr val="E7E6E6"/>
      </a:lt2>
      <a:accent1>
        <a:srgbClr val="046FB7"/>
      </a:accent1>
      <a:accent2>
        <a:srgbClr val="0A4C61"/>
      </a:accent2>
      <a:accent3>
        <a:srgbClr val="45B864"/>
      </a:accent3>
      <a:accent4>
        <a:srgbClr val="FFFFFF"/>
      </a:accent4>
      <a:accent5>
        <a:srgbClr val="FFFFFF"/>
      </a:accent5>
      <a:accent6>
        <a:srgbClr val="FFFFFF"/>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3662</TotalTime>
  <Words>2738</Words>
  <Application>Microsoft Office PowerPoint</Application>
  <PresentationFormat>Widescreen</PresentationFormat>
  <Paragraphs>205</Paragraphs>
  <Slides>41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Delegate Update on ASHP’s Summer Meeting</vt:lpstr>
      <vt:lpstr>Statement of disclosure</vt:lpstr>
      <vt:lpstr>Objectives</vt:lpstr>
      <vt:lpstr>House of Delegates</vt:lpstr>
      <vt:lpstr>House of Delegates</vt:lpstr>
      <vt:lpstr>Policy Development </vt:lpstr>
      <vt:lpstr>Policy Development </vt:lpstr>
      <vt:lpstr>1. Which of the following is one of the five councils?</vt:lpstr>
      <vt:lpstr>Open Forum for Members </vt:lpstr>
      <vt:lpstr>2. When is the Open Forum for Members held?</vt:lpstr>
      <vt:lpstr>Which meetings are done virtually by the House of Delegates</vt:lpstr>
      <vt:lpstr>Summer Meeting 2019</vt:lpstr>
      <vt:lpstr>1901: Suicide Awareness and Prevention</vt:lpstr>
      <vt:lpstr>1901: Suicide Awareness and Prevention</vt:lpstr>
      <vt:lpstr>1901: Suicide Awareness and Prevention</vt:lpstr>
      <vt:lpstr>ASHP’s Position: Suicide Awareness and Prevention</vt:lpstr>
      <vt:lpstr>1902: Safe Administration of Hazardous Drugs </vt:lpstr>
      <vt:lpstr>ASHP’s position: Safe Administration of Hazardous Drugs </vt:lpstr>
      <vt:lpstr>1904: Notification of Drug Product Price Increases</vt:lpstr>
      <vt:lpstr>ASHP’s position: Notification of Drug Product Price Increases</vt:lpstr>
      <vt:lpstr>1905: Mitigating Drug Product Shortage </vt:lpstr>
      <vt:lpstr>ASHP’s Position: Mitigating Drug Product Shortage </vt:lpstr>
      <vt:lpstr>1906: Emergency Supplies of Drug Products</vt:lpstr>
      <vt:lpstr>ASHP’s Position: Emergency Supplies of Drug Products</vt:lpstr>
      <vt:lpstr>1907: Credentialing and Privileging by Regulators, Payers, and Providers for Collaborative Practice </vt:lpstr>
      <vt:lpstr>ASHP’s Position: Credentialing and Privileging by Regulators, Payers, and Providers for Collaborative Practice </vt:lpstr>
      <vt:lpstr>1910: Therapeutic Use of Cannabidiol </vt:lpstr>
      <vt:lpstr>ASHP’s Position: Therapeutic Use of Cannabidiol </vt:lpstr>
      <vt:lpstr>1911: Pharmacy Expertise in Sterile Compounding </vt:lpstr>
      <vt:lpstr>ASHP’s Position: Pharmacy Expertise in Sterile Compounding </vt:lpstr>
      <vt:lpstr>1919: ASHP Statement on the Role of the Medication Safety Leader </vt:lpstr>
      <vt:lpstr>ASHP Statement on the Role of the Medication Safety Leader </vt:lpstr>
      <vt:lpstr>Summer Meeting 2019</vt:lpstr>
      <vt:lpstr>Recommendations from 2019 House </vt:lpstr>
      <vt:lpstr>High-Cost Drug Management Impacting Patients and Pharmacies </vt:lpstr>
      <vt:lpstr>Development and Implementation of a Pharmacy Resident Research Database</vt:lpstr>
      <vt:lpstr>Transparency of Pharmacy Payer Networks </vt:lpstr>
      <vt:lpstr>CBD Guidance Document </vt:lpstr>
      <vt:lpstr>Task Force for ASHP’s Relationship with Schools of Pharmacy </vt:lpstr>
      <vt:lpstr>Pharmacists Can Mitigate the Primary Care Physician Shortage </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Violette</dc:creator>
  <cp:lastModifiedBy>Kathryn Cunniff</cp:lastModifiedBy>
  <cp:revision>74</cp:revision>
  <dcterms:created xsi:type="dcterms:W3CDTF">2017-06-17T01:02:21Z</dcterms:created>
  <dcterms:modified xsi:type="dcterms:W3CDTF">2019-10-31T17:42:48Z</dcterms:modified>
</cp:coreProperties>
</file>